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67" r:id="rId3"/>
    <p:sldId id="365" r:id="rId4"/>
    <p:sldId id="366" r:id="rId5"/>
    <p:sldId id="319" r:id="rId6"/>
    <p:sldId id="324" r:id="rId7"/>
    <p:sldId id="323" r:id="rId8"/>
    <p:sldId id="321" r:id="rId9"/>
    <p:sldId id="320" r:id="rId10"/>
    <p:sldId id="322" r:id="rId11"/>
    <p:sldId id="299" r:id="rId12"/>
    <p:sldId id="293" r:id="rId13"/>
    <p:sldId id="326" r:id="rId14"/>
    <p:sldId id="360" r:id="rId15"/>
    <p:sldId id="361" r:id="rId16"/>
    <p:sldId id="296" r:id="rId17"/>
    <p:sldId id="362" r:id="rId18"/>
    <p:sldId id="363" r:id="rId19"/>
    <p:sldId id="364" r:id="rId20"/>
    <p:sldId id="297" r:id="rId21"/>
    <p:sldId id="376" r:id="rId22"/>
    <p:sldId id="377" r:id="rId23"/>
    <p:sldId id="328" r:id="rId24"/>
    <p:sldId id="292" r:id="rId25"/>
    <p:sldId id="329" r:id="rId26"/>
    <p:sldId id="334" r:id="rId27"/>
    <p:sldId id="335" r:id="rId28"/>
    <p:sldId id="330" r:id="rId29"/>
    <p:sldId id="336" r:id="rId30"/>
    <p:sldId id="331" r:id="rId31"/>
    <p:sldId id="332" r:id="rId32"/>
    <p:sldId id="333" r:id="rId33"/>
    <p:sldId id="337" r:id="rId34"/>
    <p:sldId id="338" r:id="rId35"/>
    <p:sldId id="339" r:id="rId36"/>
    <p:sldId id="340" r:id="rId37"/>
    <p:sldId id="300" r:id="rId38"/>
    <p:sldId id="257" r:id="rId39"/>
    <p:sldId id="303" r:id="rId40"/>
    <p:sldId id="304" r:id="rId41"/>
    <p:sldId id="341" r:id="rId42"/>
    <p:sldId id="305" r:id="rId43"/>
    <p:sldId id="306" r:id="rId44"/>
    <p:sldId id="342" r:id="rId45"/>
    <p:sldId id="343" r:id="rId46"/>
    <p:sldId id="346" r:id="rId47"/>
    <p:sldId id="307" r:id="rId48"/>
    <p:sldId id="312" r:id="rId49"/>
    <p:sldId id="313" r:id="rId50"/>
    <p:sldId id="314" r:id="rId51"/>
    <p:sldId id="315" r:id="rId52"/>
    <p:sldId id="345" r:id="rId53"/>
    <p:sldId id="31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25971B7-935D-4A66-A384-DB3899C0457E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07B390-897A-40F7-9692-724266DF28FA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48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8C73210-5FAA-493E-ABF8-24739BFD392C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F7116-814B-4C55-A359-30546D865D97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8825" cy="34274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762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</a:p>
          <a:p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Modeling spatial continuity</a:t>
            </a:r>
            <a:endParaRPr lang="en-US" dirty="0"/>
          </a:p>
        </p:txBody>
      </p:sp>
      <p:pic>
        <p:nvPicPr>
          <p:cNvPr id="5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these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 applicable to modeling “structures”</a:t>
            </a:r>
            <a:endParaRPr lang="en-US" dirty="0"/>
          </a:p>
        </p:txBody>
      </p:sp>
      <p:pic>
        <p:nvPicPr>
          <p:cNvPr id="4" name="Picture 6" descr="geochron_iso2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438" y="2420938"/>
            <a:ext cx="4684712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variogram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continuity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28600" y="1447800"/>
            <a:ext cx="8621785" cy="339404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ne 3"/>
          <p:cNvSpPr>
            <a:spLocks noChangeShapeType="1"/>
          </p:cNvSpPr>
          <p:nvPr/>
        </p:nvSpPr>
        <p:spPr bwMode="auto">
          <a:xfrm flipV="1">
            <a:off x="620785" y="1752600"/>
            <a:ext cx="0" cy="2895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>
            <a:off x="468385" y="4495800"/>
            <a:ext cx="350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49385" y="2403475"/>
            <a:ext cx="2895600" cy="1450975"/>
          </a:xfrm>
          <a:custGeom>
            <a:avLst/>
            <a:gdLst/>
            <a:ahLst/>
            <a:cxnLst>
              <a:cxn ang="0">
                <a:pos x="0" y="406"/>
              </a:cxn>
              <a:cxn ang="0">
                <a:pos x="48" y="310"/>
              </a:cxn>
              <a:cxn ang="0">
                <a:pos x="96" y="262"/>
              </a:cxn>
              <a:cxn ang="0">
                <a:pos x="144" y="358"/>
              </a:cxn>
              <a:cxn ang="0">
                <a:pos x="192" y="550"/>
              </a:cxn>
              <a:cxn ang="0">
                <a:pos x="240" y="550"/>
              </a:cxn>
              <a:cxn ang="0">
                <a:pos x="259" y="490"/>
              </a:cxn>
              <a:cxn ang="0">
                <a:pos x="276" y="584"/>
              </a:cxn>
              <a:cxn ang="0">
                <a:pos x="300" y="816"/>
              </a:cxn>
              <a:cxn ang="0">
                <a:pos x="331" y="696"/>
              </a:cxn>
              <a:cxn ang="0">
                <a:pos x="372" y="269"/>
              </a:cxn>
              <a:cxn ang="0">
                <a:pos x="394" y="341"/>
              </a:cxn>
              <a:cxn ang="0">
                <a:pos x="425" y="92"/>
              </a:cxn>
              <a:cxn ang="0">
                <a:pos x="466" y="257"/>
              </a:cxn>
              <a:cxn ang="0">
                <a:pos x="504" y="444"/>
              </a:cxn>
              <a:cxn ang="0">
                <a:pos x="576" y="456"/>
              </a:cxn>
              <a:cxn ang="0">
                <a:pos x="638" y="260"/>
              </a:cxn>
              <a:cxn ang="0">
                <a:pos x="674" y="401"/>
              </a:cxn>
              <a:cxn ang="0">
                <a:pos x="722" y="250"/>
              </a:cxn>
              <a:cxn ang="0">
                <a:pos x="785" y="836"/>
              </a:cxn>
              <a:cxn ang="0">
                <a:pos x="818" y="720"/>
              </a:cxn>
              <a:cxn ang="0">
                <a:pos x="905" y="824"/>
              </a:cxn>
              <a:cxn ang="0">
                <a:pos x="943" y="677"/>
              </a:cxn>
              <a:cxn ang="0">
                <a:pos x="994" y="723"/>
              </a:cxn>
              <a:cxn ang="0">
                <a:pos x="1070" y="622"/>
              </a:cxn>
              <a:cxn ang="0">
                <a:pos x="1099" y="471"/>
              </a:cxn>
              <a:cxn ang="0">
                <a:pos x="1145" y="742"/>
              </a:cxn>
              <a:cxn ang="0">
                <a:pos x="1224" y="178"/>
              </a:cxn>
              <a:cxn ang="0">
                <a:pos x="1301" y="5"/>
              </a:cxn>
              <a:cxn ang="0">
                <a:pos x="1358" y="149"/>
              </a:cxn>
              <a:cxn ang="0">
                <a:pos x="1418" y="526"/>
              </a:cxn>
              <a:cxn ang="0">
                <a:pos x="1474" y="627"/>
              </a:cxn>
              <a:cxn ang="0">
                <a:pos x="1505" y="608"/>
              </a:cxn>
              <a:cxn ang="0">
                <a:pos x="1550" y="413"/>
              </a:cxn>
              <a:cxn ang="0">
                <a:pos x="1613" y="387"/>
              </a:cxn>
              <a:cxn ang="0">
                <a:pos x="1666" y="519"/>
              </a:cxn>
            </a:cxnLst>
            <a:rect l="0" t="0" r="r" b="b"/>
            <a:pathLst>
              <a:path w="1666" h="914">
                <a:moveTo>
                  <a:pt x="0" y="406"/>
                </a:moveTo>
                <a:cubicBezTo>
                  <a:pt x="16" y="370"/>
                  <a:pt x="32" y="334"/>
                  <a:pt x="48" y="310"/>
                </a:cubicBezTo>
                <a:cubicBezTo>
                  <a:pt x="64" y="286"/>
                  <a:pt x="80" y="254"/>
                  <a:pt x="96" y="262"/>
                </a:cubicBezTo>
                <a:cubicBezTo>
                  <a:pt x="112" y="270"/>
                  <a:pt x="128" y="310"/>
                  <a:pt x="144" y="358"/>
                </a:cubicBezTo>
                <a:cubicBezTo>
                  <a:pt x="160" y="406"/>
                  <a:pt x="176" y="518"/>
                  <a:pt x="192" y="550"/>
                </a:cubicBezTo>
                <a:cubicBezTo>
                  <a:pt x="208" y="582"/>
                  <a:pt x="229" y="560"/>
                  <a:pt x="240" y="550"/>
                </a:cubicBezTo>
                <a:cubicBezTo>
                  <a:pt x="251" y="540"/>
                  <a:pt x="253" y="484"/>
                  <a:pt x="259" y="490"/>
                </a:cubicBezTo>
                <a:cubicBezTo>
                  <a:pt x="265" y="496"/>
                  <a:pt x="269" y="530"/>
                  <a:pt x="276" y="584"/>
                </a:cubicBezTo>
                <a:cubicBezTo>
                  <a:pt x="283" y="638"/>
                  <a:pt x="291" y="797"/>
                  <a:pt x="300" y="816"/>
                </a:cubicBezTo>
                <a:cubicBezTo>
                  <a:pt x="309" y="835"/>
                  <a:pt x="319" y="787"/>
                  <a:pt x="331" y="696"/>
                </a:cubicBezTo>
                <a:cubicBezTo>
                  <a:pt x="343" y="605"/>
                  <a:pt x="362" y="328"/>
                  <a:pt x="372" y="269"/>
                </a:cubicBezTo>
                <a:cubicBezTo>
                  <a:pt x="382" y="210"/>
                  <a:pt x="385" y="370"/>
                  <a:pt x="394" y="341"/>
                </a:cubicBezTo>
                <a:cubicBezTo>
                  <a:pt x="403" y="312"/>
                  <a:pt x="413" y="106"/>
                  <a:pt x="425" y="92"/>
                </a:cubicBezTo>
                <a:cubicBezTo>
                  <a:pt x="437" y="78"/>
                  <a:pt x="453" y="198"/>
                  <a:pt x="466" y="257"/>
                </a:cubicBezTo>
                <a:cubicBezTo>
                  <a:pt x="479" y="316"/>
                  <a:pt x="486" y="411"/>
                  <a:pt x="504" y="444"/>
                </a:cubicBezTo>
                <a:cubicBezTo>
                  <a:pt x="522" y="477"/>
                  <a:pt x="554" y="487"/>
                  <a:pt x="576" y="456"/>
                </a:cubicBezTo>
                <a:cubicBezTo>
                  <a:pt x="598" y="425"/>
                  <a:pt x="622" y="269"/>
                  <a:pt x="638" y="260"/>
                </a:cubicBezTo>
                <a:cubicBezTo>
                  <a:pt x="654" y="251"/>
                  <a:pt x="660" y="403"/>
                  <a:pt x="674" y="401"/>
                </a:cubicBezTo>
                <a:cubicBezTo>
                  <a:pt x="688" y="399"/>
                  <a:pt x="704" y="178"/>
                  <a:pt x="722" y="250"/>
                </a:cubicBezTo>
                <a:cubicBezTo>
                  <a:pt x="740" y="322"/>
                  <a:pt x="769" y="758"/>
                  <a:pt x="785" y="836"/>
                </a:cubicBezTo>
                <a:cubicBezTo>
                  <a:pt x="801" y="914"/>
                  <a:pt x="798" y="722"/>
                  <a:pt x="818" y="720"/>
                </a:cubicBezTo>
                <a:cubicBezTo>
                  <a:pt x="838" y="718"/>
                  <a:pt x="884" y="831"/>
                  <a:pt x="905" y="824"/>
                </a:cubicBezTo>
                <a:cubicBezTo>
                  <a:pt x="926" y="817"/>
                  <a:pt x="928" y="694"/>
                  <a:pt x="943" y="677"/>
                </a:cubicBezTo>
                <a:cubicBezTo>
                  <a:pt x="958" y="660"/>
                  <a:pt x="973" y="732"/>
                  <a:pt x="994" y="723"/>
                </a:cubicBezTo>
                <a:cubicBezTo>
                  <a:pt x="1015" y="714"/>
                  <a:pt x="1052" y="664"/>
                  <a:pt x="1070" y="622"/>
                </a:cubicBezTo>
                <a:cubicBezTo>
                  <a:pt x="1088" y="580"/>
                  <a:pt x="1087" y="451"/>
                  <a:pt x="1099" y="471"/>
                </a:cubicBezTo>
                <a:cubicBezTo>
                  <a:pt x="1111" y="491"/>
                  <a:pt x="1124" y="791"/>
                  <a:pt x="1145" y="742"/>
                </a:cubicBezTo>
                <a:cubicBezTo>
                  <a:pt x="1166" y="693"/>
                  <a:pt x="1198" y="301"/>
                  <a:pt x="1224" y="178"/>
                </a:cubicBezTo>
                <a:cubicBezTo>
                  <a:pt x="1250" y="55"/>
                  <a:pt x="1279" y="10"/>
                  <a:pt x="1301" y="5"/>
                </a:cubicBezTo>
                <a:cubicBezTo>
                  <a:pt x="1323" y="0"/>
                  <a:pt x="1339" y="62"/>
                  <a:pt x="1358" y="149"/>
                </a:cubicBezTo>
                <a:cubicBezTo>
                  <a:pt x="1377" y="236"/>
                  <a:pt x="1399" y="446"/>
                  <a:pt x="1418" y="526"/>
                </a:cubicBezTo>
                <a:cubicBezTo>
                  <a:pt x="1437" y="606"/>
                  <a:pt x="1460" y="613"/>
                  <a:pt x="1474" y="627"/>
                </a:cubicBezTo>
                <a:cubicBezTo>
                  <a:pt x="1488" y="641"/>
                  <a:pt x="1492" y="644"/>
                  <a:pt x="1505" y="608"/>
                </a:cubicBezTo>
                <a:cubicBezTo>
                  <a:pt x="1518" y="572"/>
                  <a:pt x="1532" y="450"/>
                  <a:pt x="1550" y="413"/>
                </a:cubicBezTo>
                <a:cubicBezTo>
                  <a:pt x="1568" y="376"/>
                  <a:pt x="1594" y="369"/>
                  <a:pt x="1613" y="387"/>
                </a:cubicBezTo>
                <a:cubicBezTo>
                  <a:pt x="1632" y="405"/>
                  <a:pt x="1649" y="462"/>
                  <a:pt x="1666" y="519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>
            <a:off x="849385" y="30480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>
            <a:off x="1382785" y="3695700"/>
            <a:ext cx="0" cy="800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>
            <a:off x="1908248" y="3009900"/>
            <a:ext cx="7938" cy="148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>
            <a:off x="1382785" y="4343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55" name="Object 13"/>
          <p:cNvGraphicFramePr>
            <a:graphicFrameLocks noChangeAspect="1"/>
          </p:cNvGraphicFramePr>
          <p:nvPr/>
        </p:nvGraphicFramePr>
        <p:xfrm>
          <a:off x="3608460" y="4259263"/>
          <a:ext cx="612775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Equation" r:id="rId3" imgW="469800" imgH="190440" progId="Equation.DSMT4">
                  <p:embed/>
                </p:oleObj>
              </mc:Choice>
              <mc:Fallback>
                <p:oleObj name="Equation" r:id="rId3" imgW="469800" imgH="1904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460" y="4259263"/>
                        <a:ext cx="612775" cy="24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4"/>
          <p:cNvGraphicFramePr>
            <a:graphicFrameLocks noChangeAspect="1"/>
          </p:cNvGraphicFramePr>
          <p:nvPr/>
        </p:nvGraphicFramePr>
        <p:xfrm>
          <a:off x="1157360" y="2049463"/>
          <a:ext cx="30416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Equation" r:id="rId5" imgW="2336760" imgH="190440" progId="Equation.DSMT4">
                  <p:embed/>
                </p:oleObj>
              </mc:Choice>
              <mc:Fallback>
                <p:oleObj name="Equation" r:id="rId5" imgW="2336760" imgH="1904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360" y="2049463"/>
                        <a:ext cx="30416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5"/>
          <p:cNvGraphicFramePr>
            <a:graphicFrameLocks noChangeAspect="1"/>
          </p:cNvGraphicFramePr>
          <p:nvPr/>
        </p:nvGraphicFramePr>
        <p:xfrm>
          <a:off x="1485973" y="4106863"/>
          <a:ext cx="14033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2" name="Equation" r:id="rId7" imgW="1079280" imgH="190440" progId="Equation.DSMT4">
                  <p:embed/>
                </p:oleObj>
              </mc:Choice>
              <mc:Fallback>
                <p:oleObj name="Equation" r:id="rId7" imgW="1079280" imgH="19044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73" y="4106863"/>
                        <a:ext cx="14033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Line 38"/>
          <p:cNvSpPr>
            <a:spLocks noChangeShapeType="1"/>
          </p:cNvSpPr>
          <p:nvPr/>
        </p:nvSpPr>
        <p:spPr bwMode="auto">
          <a:xfrm flipV="1">
            <a:off x="5192785" y="1752600"/>
            <a:ext cx="0" cy="2895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Line 39"/>
          <p:cNvSpPr>
            <a:spLocks noChangeShapeType="1"/>
          </p:cNvSpPr>
          <p:nvPr/>
        </p:nvSpPr>
        <p:spPr bwMode="auto">
          <a:xfrm>
            <a:off x="5040385" y="4495800"/>
            <a:ext cx="350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" name="Object 41"/>
          <p:cNvGraphicFramePr>
            <a:graphicFrameLocks noChangeAspect="1"/>
          </p:cNvGraphicFramePr>
          <p:nvPr/>
        </p:nvGraphicFramePr>
        <p:xfrm>
          <a:off x="5348360" y="1897063"/>
          <a:ext cx="136842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name="Equation" r:id="rId9" imgW="1054080" imgH="190440" progId="Equation.DSMT4">
                  <p:embed/>
                </p:oleObj>
              </mc:Choice>
              <mc:Fallback>
                <p:oleObj name="Equation" r:id="rId9" imgW="1054080" imgH="19044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360" y="1897063"/>
                        <a:ext cx="1368425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42"/>
          <p:cNvSpPr>
            <a:spLocks noChangeArrowheads="1"/>
          </p:cNvSpPr>
          <p:nvPr/>
        </p:nvSpPr>
        <p:spPr bwMode="auto">
          <a:xfrm>
            <a:off x="6335785" y="2895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43"/>
          <p:cNvSpPr>
            <a:spLocks noChangeArrowheads="1"/>
          </p:cNvSpPr>
          <p:nvPr/>
        </p:nvSpPr>
        <p:spPr bwMode="auto">
          <a:xfrm>
            <a:off x="6759648" y="353695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44"/>
          <p:cNvSpPr>
            <a:spLocks noChangeArrowheads="1"/>
          </p:cNvSpPr>
          <p:nvPr/>
        </p:nvSpPr>
        <p:spPr bwMode="auto">
          <a:xfrm>
            <a:off x="6107185" y="3352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45"/>
          <p:cNvSpPr>
            <a:spLocks noChangeArrowheads="1"/>
          </p:cNvSpPr>
          <p:nvPr/>
        </p:nvSpPr>
        <p:spPr bwMode="auto">
          <a:xfrm>
            <a:off x="6792985" y="2590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46"/>
          <p:cNvSpPr>
            <a:spLocks noChangeArrowheads="1"/>
          </p:cNvSpPr>
          <p:nvPr/>
        </p:nvSpPr>
        <p:spPr bwMode="auto">
          <a:xfrm>
            <a:off x="7250185" y="3200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47"/>
          <p:cNvSpPr>
            <a:spLocks noChangeArrowheads="1"/>
          </p:cNvSpPr>
          <p:nvPr/>
        </p:nvSpPr>
        <p:spPr bwMode="auto">
          <a:xfrm>
            <a:off x="6564385" y="3048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48"/>
          <p:cNvSpPr>
            <a:spLocks noChangeArrowheads="1"/>
          </p:cNvSpPr>
          <p:nvPr/>
        </p:nvSpPr>
        <p:spPr bwMode="auto">
          <a:xfrm>
            <a:off x="6792985" y="2819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49"/>
          <p:cNvSpPr>
            <a:spLocks noChangeArrowheads="1"/>
          </p:cNvSpPr>
          <p:nvPr/>
        </p:nvSpPr>
        <p:spPr bwMode="auto">
          <a:xfrm>
            <a:off x="7250185" y="2514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50"/>
          <p:cNvSpPr>
            <a:spLocks noChangeArrowheads="1"/>
          </p:cNvSpPr>
          <p:nvPr/>
        </p:nvSpPr>
        <p:spPr bwMode="auto">
          <a:xfrm>
            <a:off x="6945385" y="2286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51"/>
          <p:cNvSpPr>
            <a:spLocks noChangeArrowheads="1"/>
          </p:cNvSpPr>
          <p:nvPr/>
        </p:nvSpPr>
        <p:spPr bwMode="auto">
          <a:xfrm>
            <a:off x="7402585" y="1981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6030985" y="2819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53"/>
          <p:cNvSpPr>
            <a:spLocks noChangeArrowheads="1"/>
          </p:cNvSpPr>
          <p:nvPr/>
        </p:nvSpPr>
        <p:spPr bwMode="auto">
          <a:xfrm>
            <a:off x="6488185" y="2514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54"/>
          <p:cNvSpPr>
            <a:spLocks noChangeArrowheads="1"/>
          </p:cNvSpPr>
          <p:nvPr/>
        </p:nvSpPr>
        <p:spPr bwMode="auto">
          <a:xfrm>
            <a:off x="5878585" y="3352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55"/>
          <p:cNvSpPr>
            <a:spLocks noChangeArrowheads="1"/>
          </p:cNvSpPr>
          <p:nvPr/>
        </p:nvSpPr>
        <p:spPr bwMode="auto">
          <a:xfrm>
            <a:off x="6335785" y="3962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56"/>
          <p:cNvSpPr>
            <a:spLocks noChangeArrowheads="1"/>
          </p:cNvSpPr>
          <p:nvPr/>
        </p:nvSpPr>
        <p:spPr bwMode="auto">
          <a:xfrm>
            <a:off x="5649985" y="3810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57"/>
          <p:cNvSpPr>
            <a:spLocks noChangeArrowheads="1"/>
          </p:cNvSpPr>
          <p:nvPr/>
        </p:nvSpPr>
        <p:spPr bwMode="auto">
          <a:xfrm>
            <a:off x="6335785" y="3048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58"/>
          <p:cNvSpPr>
            <a:spLocks noChangeArrowheads="1"/>
          </p:cNvSpPr>
          <p:nvPr/>
        </p:nvSpPr>
        <p:spPr bwMode="auto">
          <a:xfrm>
            <a:off x="6107185" y="3505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59"/>
          <p:cNvSpPr>
            <a:spLocks noChangeArrowheads="1"/>
          </p:cNvSpPr>
          <p:nvPr/>
        </p:nvSpPr>
        <p:spPr bwMode="auto">
          <a:xfrm>
            <a:off x="6335785" y="3276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60"/>
          <p:cNvSpPr>
            <a:spLocks noChangeArrowheads="1"/>
          </p:cNvSpPr>
          <p:nvPr/>
        </p:nvSpPr>
        <p:spPr bwMode="auto">
          <a:xfrm>
            <a:off x="5573785" y="3276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61"/>
          <p:cNvSpPr>
            <a:spLocks noChangeShapeType="1"/>
          </p:cNvSpPr>
          <p:nvPr/>
        </p:nvSpPr>
        <p:spPr bwMode="auto">
          <a:xfrm>
            <a:off x="5211835" y="356235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Line 62"/>
          <p:cNvSpPr>
            <a:spLocks noChangeShapeType="1"/>
          </p:cNvSpPr>
          <p:nvPr/>
        </p:nvSpPr>
        <p:spPr bwMode="auto">
          <a:xfrm>
            <a:off x="6792985" y="3581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2" name="Object 63"/>
          <p:cNvGraphicFramePr>
            <a:graphicFrameLocks noChangeAspect="1"/>
          </p:cNvGraphicFramePr>
          <p:nvPr/>
        </p:nvGraphicFramePr>
        <p:xfrm>
          <a:off x="6632648" y="4552950"/>
          <a:ext cx="315912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Equation" r:id="rId11" imgW="241200" imgH="190440" progId="Equation.DSMT4">
                  <p:embed/>
                </p:oleObj>
              </mc:Choice>
              <mc:Fallback>
                <p:oleObj name="Equation" r:id="rId11" imgW="241200" imgH="19044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648" y="4552950"/>
                        <a:ext cx="315912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4"/>
          <p:cNvGraphicFramePr>
            <a:graphicFrameLocks noChangeAspect="1"/>
          </p:cNvGraphicFramePr>
          <p:nvPr/>
        </p:nvGraphicFramePr>
        <p:xfrm>
          <a:off x="4506985" y="3421063"/>
          <a:ext cx="6667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name="Equation" r:id="rId13" imgW="507960" imgH="190440" progId="Equation.DSMT4">
                  <p:embed/>
                </p:oleObj>
              </mc:Choice>
              <mc:Fallback>
                <p:oleObj name="Equation" r:id="rId13" imgW="507960" imgH="19044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985" y="3421063"/>
                        <a:ext cx="6667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Line 65"/>
          <p:cNvSpPr>
            <a:spLocks noChangeShapeType="1"/>
          </p:cNvSpPr>
          <p:nvPr/>
        </p:nvSpPr>
        <p:spPr bwMode="auto">
          <a:xfrm flipV="1">
            <a:off x="5192785" y="1714500"/>
            <a:ext cx="2476500" cy="278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1980" y="447251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85381" y="447251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t+</a:t>
            </a:r>
            <a:r>
              <a:rPr lang="en-US" dirty="0" err="1" smtClean="0">
                <a:latin typeface="Symbol" pitchFamily="18" charset="2"/>
              </a:rPr>
              <a:t>D</a:t>
            </a:r>
            <a:r>
              <a:rPr lang="en-US" dirty="0" err="1" smtClean="0"/>
              <a:t>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grpSp>
        <p:nvGrpSpPr>
          <p:cNvPr id="72708" name="Group 4"/>
          <p:cNvGrpSpPr>
            <a:grpSpLocks noChangeAspect="1"/>
          </p:cNvGrpSpPr>
          <p:nvPr/>
        </p:nvGrpSpPr>
        <p:grpSpPr bwMode="auto">
          <a:xfrm>
            <a:off x="1905000" y="1522413"/>
            <a:ext cx="5465763" cy="3811588"/>
            <a:chOff x="1200" y="959"/>
            <a:chExt cx="3443" cy="2401"/>
          </a:xfrm>
        </p:grpSpPr>
        <p:sp>
          <p:nvSpPr>
            <p:cNvPr id="7270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00" y="960"/>
              <a:ext cx="3360" cy="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09" name="Rectangle 5"/>
            <p:cNvSpPr>
              <a:spLocks noChangeArrowheads="1"/>
            </p:cNvSpPr>
            <p:nvPr/>
          </p:nvSpPr>
          <p:spPr bwMode="auto">
            <a:xfrm>
              <a:off x="1200" y="959"/>
              <a:ext cx="84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10" name="Freeform 6"/>
            <p:cNvSpPr>
              <a:spLocks noEditPoints="1"/>
            </p:cNvSpPr>
            <p:nvPr/>
          </p:nvSpPr>
          <p:spPr bwMode="auto">
            <a:xfrm>
              <a:off x="1474" y="964"/>
              <a:ext cx="61" cy="2385"/>
            </a:xfrm>
            <a:custGeom>
              <a:avLst/>
              <a:gdLst/>
              <a:ahLst/>
              <a:cxnLst>
                <a:cxn ang="0">
                  <a:pos x="334" y="30400"/>
                </a:cxn>
                <a:cxn ang="0">
                  <a:pos x="334" y="667"/>
                </a:cxn>
                <a:cxn ang="0">
                  <a:pos x="400" y="600"/>
                </a:cxn>
                <a:cxn ang="0">
                  <a:pos x="467" y="667"/>
                </a:cxn>
                <a:cxn ang="0">
                  <a:pos x="467" y="30400"/>
                </a:cxn>
                <a:cxn ang="0">
                  <a:pos x="400" y="30467"/>
                </a:cxn>
                <a:cxn ang="0">
                  <a:pos x="334" y="30400"/>
                </a:cxn>
                <a:cxn ang="0">
                  <a:pos x="0" y="800"/>
                </a:cxn>
                <a:cxn ang="0">
                  <a:pos x="400" y="0"/>
                </a:cxn>
                <a:cxn ang="0">
                  <a:pos x="800" y="800"/>
                </a:cxn>
                <a:cxn ang="0">
                  <a:pos x="0" y="800"/>
                </a:cxn>
              </a:cxnLst>
              <a:rect l="0" t="0" r="r" b="b"/>
              <a:pathLst>
                <a:path w="800" h="30467">
                  <a:moveTo>
                    <a:pt x="334" y="30400"/>
                  </a:moveTo>
                  <a:lnTo>
                    <a:pt x="334" y="667"/>
                  </a:lnTo>
                  <a:cubicBezTo>
                    <a:pt x="334" y="630"/>
                    <a:pt x="364" y="600"/>
                    <a:pt x="400" y="600"/>
                  </a:cubicBezTo>
                  <a:cubicBezTo>
                    <a:pt x="437" y="600"/>
                    <a:pt x="467" y="630"/>
                    <a:pt x="467" y="667"/>
                  </a:cubicBezTo>
                  <a:lnTo>
                    <a:pt x="467" y="30400"/>
                  </a:lnTo>
                  <a:cubicBezTo>
                    <a:pt x="467" y="30437"/>
                    <a:pt x="437" y="30467"/>
                    <a:pt x="400" y="30467"/>
                  </a:cubicBezTo>
                  <a:cubicBezTo>
                    <a:pt x="364" y="30467"/>
                    <a:pt x="334" y="30437"/>
                    <a:pt x="334" y="30400"/>
                  </a:cubicBezTo>
                  <a:close/>
                  <a:moveTo>
                    <a:pt x="0" y="800"/>
                  </a:moveTo>
                  <a:lnTo>
                    <a:pt x="400" y="0"/>
                  </a:lnTo>
                  <a:lnTo>
                    <a:pt x="800" y="800"/>
                  </a:lnTo>
                  <a:lnTo>
                    <a:pt x="0" y="800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1" name="Freeform 7"/>
            <p:cNvSpPr>
              <a:spLocks noEditPoints="1"/>
            </p:cNvSpPr>
            <p:nvPr/>
          </p:nvSpPr>
          <p:spPr bwMode="auto">
            <a:xfrm>
              <a:off x="1377" y="3187"/>
              <a:ext cx="2810" cy="63"/>
            </a:xfrm>
            <a:custGeom>
              <a:avLst/>
              <a:gdLst/>
              <a:ahLst/>
              <a:cxnLst>
                <a:cxn ang="0">
                  <a:pos x="33" y="167"/>
                </a:cxn>
                <a:cxn ang="0">
                  <a:pos x="18100" y="167"/>
                </a:cxn>
                <a:cxn ang="0">
                  <a:pos x="18134" y="200"/>
                </a:cxn>
                <a:cxn ang="0">
                  <a:pos x="18100" y="234"/>
                </a:cxn>
                <a:cxn ang="0">
                  <a:pos x="33" y="234"/>
                </a:cxn>
                <a:cxn ang="0">
                  <a:pos x="0" y="200"/>
                </a:cxn>
                <a:cxn ang="0">
                  <a:pos x="33" y="167"/>
                </a:cxn>
                <a:cxn ang="0">
                  <a:pos x="18033" y="0"/>
                </a:cxn>
                <a:cxn ang="0">
                  <a:pos x="18433" y="200"/>
                </a:cxn>
                <a:cxn ang="0">
                  <a:pos x="18033" y="400"/>
                </a:cxn>
                <a:cxn ang="0">
                  <a:pos x="18033" y="0"/>
                </a:cxn>
              </a:cxnLst>
              <a:rect l="0" t="0" r="r" b="b"/>
              <a:pathLst>
                <a:path w="18433" h="400">
                  <a:moveTo>
                    <a:pt x="33" y="167"/>
                  </a:moveTo>
                  <a:lnTo>
                    <a:pt x="18100" y="167"/>
                  </a:lnTo>
                  <a:cubicBezTo>
                    <a:pt x="18119" y="167"/>
                    <a:pt x="18134" y="182"/>
                    <a:pt x="18134" y="200"/>
                  </a:cubicBezTo>
                  <a:cubicBezTo>
                    <a:pt x="18134" y="219"/>
                    <a:pt x="18119" y="234"/>
                    <a:pt x="18100" y="234"/>
                  </a:cubicBezTo>
                  <a:lnTo>
                    <a:pt x="33" y="234"/>
                  </a:lnTo>
                  <a:cubicBezTo>
                    <a:pt x="15" y="234"/>
                    <a:pt x="0" y="219"/>
                    <a:pt x="0" y="200"/>
                  </a:cubicBezTo>
                  <a:cubicBezTo>
                    <a:pt x="0" y="182"/>
                    <a:pt x="15" y="167"/>
                    <a:pt x="33" y="167"/>
                  </a:cubicBezTo>
                  <a:close/>
                  <a:moveTo>
                    <a:pt x="18033" y="0"/>
                  </a:moveTo>
                  <a:lnTo>
                    <a:pt x="18433" y="200"/>
                  </a:lnTo>
                  <a:lnTo>
                    <a:pt x="18033" y="400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2" name="Oval 8"/>
            <p:cNvSpPr>
              <a:spLocks noChangeArrowheads="1"/>
            </p:cNvSpPr>
            <p:nvPr/>
          </p:nvSpPr>
          <p:spPr bwMode="auto">
            <a:xfrm>
              <a:off x="1474" y="1512"/>
              <a:ext cx="91" cy="7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3" name="Rectangle 9"/>
            <p:cNvSpPr>
              <a:spLocks noChangeArrowheads="1"/>
            </p:cNvSpPr>
            <p:nvPr/>
          </p:nvSpPr>
          <p:spPr bwMode="auto">
            <a:xfrm>
              <a:off x="1627" y="1223"/>
              <a:ext cx="251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14" name="Rectangle 10"/>
            <p:cNvSpPr>
              <a:spLocks noChangeArrowheads="1"/>
            </p:cNvSpPr>
            <p:nvPr/>
          </p:nvSpPr>
          <p:spPr bwMode="auto">
            <a:xfrm>
              <a:off x="1750" y="1223"/>
              <a:ext cx="182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15" name="Oval 11"/>
            <p:cNvSpPr>
              <a:spLocks noChangeArrowheads="1"/>
            </p:cNvSpPr>
            <p:nvPr/>
          </p:nvSpPr>
          <p:spPr bwMode="auto">
            <a:xfrm>
              <a:off x="1748" y="2029"/>
              <a:ext cx="92" cy="7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6" name="Oval 12"/>
            <p:cNvSpPr>
              <a:spLocks noChangeArrowheads="1"/>
            </p:cNvSpPr>
            <p:nvPr/>
          </p:nvSpPr>
          <p:spPr bwMode="auto">
            <a:xfrm>
              <a:off x="2114" y="2655"/>
              <a:ext cx="91" cy="7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7" name="Oval 13"/>
            <p:cNvSpPr>
              <a:spLocks noChangeArrowheads="1"/>
            </p:cNvSpPr>
            <p:nvPr/>
          </p:nvSpPr>
          <p:spPr bwMode="auto">
            <a:xfrm>
              <a:off x="2784" y="3093"/>
              <a:ext cx="92" cy="79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8" name="Oval 14"/>
            <p:cNvSpPr>
              <a:spLocks noChangeArrowheads="1"/>
            </p:cNvSpPr>
            <p:nvPr/>
          </p:nvSpPr>
          <p:spPr bwMode="auto">
            <a:xfrm>
              <a:off x="3333" y="3281"/>
              <a:ext cx="92" cy="7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19" name="Oval 15"/>
            <p:cNvSpPr>
              <a:spLocks noChangeArrowheads="1"/>
            </p:cNvSpPr>
            <p:nvPr/>
          </p:nvSpPr>
          <p:spPr bwMode="auto">
            <a:xfrm>
              <a:off x="3821" y="3125"/>
              <a:ext cx="91" cy="7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0" name="Freeform 16"/>
            <p:cNvSpPr>
              <a:spLocks noEditPoints="1"/>
            </p:cNvSpPr>
            <p:nvPr/>
          </p:nvSpPr>
          <p:spPr bwMode="auto">
            <a:xfrm>
              <a:off x="1781" y="2063"/>
              <a:ext cx="12" cy="1159"/>
            </a:xfrm>
            <a:custGeom>
              <a:avLst/>
              <a:gdLst/>
              <a:ahLst/>
              <a:cxnLst>
                <a:cxn ang="0">
                  <a:pos x="96" y="400"/>
                </a:cxn>
                <a:cxn ang="0">
                  <a:pos x="97" y="0"/>
                </a:cxn>
                <a:cxn ang="0">
                  <a:pos x="144" y="1050"/>
                </a:cxn>
                <a:cxn ang="0">
                  <a:pos x="45" y="750"/>
                </a:cxn>
                <a:cxn ang="0">
                  <a:pos x="142" y="1450"/>
                </a:cxn>
                <a:cxn ang="0">
                  <a:pos x="41" y="1750"/>
                </a:cxn>
                <a:cxn ang="0">
                  <a:pos x="142" y="1450"/>
                </a:cxn>
                <a:cxn ang="0">
                  <a:pos x="89" y="2500"/>
                </a:cxn>
                <a:cxn ang="0">
                  <a:pos x="90" y="2100"/>
                </a:cxn>
                <a:cxn ang="0">
                  <a:pos x="137" y="3150"/>
                </a:cxn>
                <a:cxn ang="0">
                  <a:pos x="38" y="2850"/>
                </a:cxn>
                <a:cxn ang="0">
                  <a:pos x="136" y="3550"/>
                </a:cxn>
                <a:cxn ang="0">
                  <a:pos x="35" y="3850"/>
                </a:cxn>
                <a:cxn ang="0">
                  <a:pos x="136" y="3550"/>
                </a:cxn>
                <a:cxn ang="0">
                  <a:pos x="82" y="4600"/>
                </a:cxn>
                <a:cxn ang="0">
                  <a:pos x="84" y="4200"/>
                </a:cxn>
                <a:cxn ang="0">
                  <a:pos x="130" y="5250"/>
                </a:cxn>
                <a:cxn ang="0">
                  <a:pos x="31" y="4950"/>
                </a:cxn>
                <a:cxn ang="0">
                  <a:pos x="129" y="5650"/>
                </a:cxn>
                <a:cxn ang="0">
                  <a:pos x="28" y="5950"/>
                </a:cxn>
                <a:cxn ang="0">
                  <a:pos x="129" y="5650"/>
                </a:cxn>
                <a:cxn ang="0">
                  <a:pos x="76" y="6700"/>
                </a:cxn>
                <a:cxn ang="0">
                  <a:pos x="77" y="6300"/>
                </a:cxn>
                <a:cxn ang="0">
                  <a:pos x="124" y="7350"/>
                </a:cxn>
                <a:cxn ang="0">
                  <a:pos x="25" y="7050"/>
                </a:cxn>
                <a:cxn ang="0">
                  <a:pos x="122" y="7750"/>
                </a:cxn>
                <a:cxn ang="0">
                  <a:pos x="21" y="8050"/>
                </a:cxn>
                <a:cxn ang="0">
                  <a:pos x="122" y="7750"/>
                </a:cxn>
                <a:cxn ang="0">
                  <a:pos x="69" y="8800"/>
                </a:cxn>
                <a:cxn ang="0">
                  <a:pos x="70" y="8400"/>
                </a:cxn>
                <a:cxn ang="0">
                  <a:pos x="117" y="9450"/>
                </a:cxn>
                <a:cxn ang="0">
                  <a:pos x="18" y="9150"/>
                </a:cxn>
                <a:cxn ang="0">
                  <a:pos x="116" y="9850"/>
                </a:cxn>
                <a:cxn ang="0">
                  <a:pos x="15" y="10150"/>
                </a:cxn>
                <a:cxn ang="0">
                  <a:pos x="116" y="9850"/>
                </a:cxn>
                <a:cxn ang="0">
                  <a:pos x="62" y="10900"/>
                </a:cxn>
                <a:cxn ang="0">
                  <a:pos x="64" y="10500"/>
                </a:cxn>
                <a:cxn ang="0">
                  <a:pos x="110" y="11550"/>
                </a:cxn>
                <a:cxn ang="0">
                  <a:pos x="11" y="11250"/>
                </a:cxn>
                <a:cxn ang="0">
                  <a:pos x="109" y="11950"/>
                </a:cxn>
                <a:cxn ang="0">
                  <a:pos x="8" y="12250"/>
                </a:cxn>
                <a:cxn ang="0">
                  <a:pos x="109" y="11950"/>
                </a:cxn>
                <a:cxn ang="0">
                  <a:pos x="56" y="13000"/>
                </a:cxn>
                <a:cxn ang="0">
                  <a:pos x="57" y="12600"/>
                </a:cxn>
                <a:cxn ang="0">
                  <a:pos x="104" y="13650"/>
                </a:cxn>
                <a:cxn ang="0">
                  <a:pos x="5" y="13350"/>
                </a:cxn>
                <a:cxn ang="0">
                  <a:pos x="102" y="14050"/>
                </a:cxn>
                <a:cxn ang="0">
                  <a:pos x="1" y="14350"/>
                </a:cxn>
                <a:cxn ang="0">
                  <a:pos x="102" y="14050"/>
                </a:cxn>
                <a:cxn ang="0">
                  <a:pos x="50" y="14813"/>
                </a:cxn>
                <a:cxn ang="0">
                  <a:pos x="50" y="14700"/>
                </a:cxn>
              </a:cxnLst>
              <a:rect l="0" t="0" r="r" b="b"/>
              <a:pathLst>
                <a:path w="147" h="14814">
                  <a:moveTo>
                    <a:pt x="147" y="50"/>
                  </a:moveTo>
                  <a:lnTo>
                    <a:pt x="146" y="350"/>
                  </a:lnTo>
                  <a:cubicBezTo>
                    <a:pt x="146" y="378"/>
                    <a:pt x="123" y="400"/>
                    <a:pt x="96" y="400"/>
                  </a:cubicBezTo>
                  <a:cubicBezTo>
                    <a:pt x="68" y="400"/>
                    <a:pt x="46" y="378"/>
                    <a:pt x="46" y="350"/>
                  </a:cubicBezTo>
                  <a:lnTo>
                    <a:pt x="47" y="50"/>
                  </a:lnTo>
                  <a:cubicBezTo>
                    <a:pt x="47" y="22"/>
                    <a:pt x="69" y="0"/>
                    <a:pt x="97" y="0"/>
                  </a:cubicBezTo>
                  <a:cubicBezTo>
                    <a:pt x="125" y="0"/>
                    <a:pt x="147" y="23"/>
                    <a:pt x="147" y="50"/>
                  </a:cubicBezTo>
                  <a:close/>
                  <a:moveTo>
                    <a:pt x="145" y="750"/>
                  </a:moveTo>
                  <a:lnTo>
                    <a:pt x="144" y="1050"/>
                  </a:lnTo>
                  <a:cubicBezTo>
                    <a:pt x="144" y="1078"/>
                    <a:pt x="121" y="1100"/>
                    <a:pt x="93" y="1100"/>
                  </a:cubicBezTo>
                  <a:cubicBezTo>
                    <a:pt x="66" y="1100"/>
                    <a:pt x="44" y="1078"/>
                    <a:pt x="44" y="1050"/>
                  </a:cubicBezTo>
                  <a:lnTo>
                    <a:pt x="45" y="750"/>
                  </a:lnTo>
                  <a:cubicBezTo>
                    <a:pt x="45" y="722"/>
                    <a:pt x="67" y="700"/>
                    <a:pt x="95" y="700"/>
                  </a:cubicBezTo>
                  <a:cubicBezTo>
                    <a:pt x="122" y="700"/>
                    <a:pt x="145" y="723"/>
                    <a:pt x="145" y="750"/>
                  </a:cubicBezTo>
                  <a:close/>
                  <a:moveTo>
                    <a:pt x="142" y="1450"/>
                  </a:moveTo>
                  <a:lnTo>
                    <a:pt x="141" y="1750"/>
                  </a:lnTo>
                  <a:cubicBezTo>
                    <a:pt x="141" y="1778"/>
                    <a:pt x="119" y="1800"/>
                    <a:pt x="91" y="1800"/>
                  </a:cubicBezTo>
                  <a:cubicBezTo>
                    <a:pt x="64" y="1800"/>
                    <a:pt x="41" y="1778"/>
                    <a:pt x="41" y="1750"/>
                  </a:cubicBezTo>
                  <a:lnTo>
                    <a:pt x="42" y="1450"/>
                  </a:lnTo>
                  <a:cubicBezTo>
                    <a:pt x="42" y="1422"/>
                    <a:pt x="65" y="1400"/>
                    <a:pt x="93" y="1400"/>
                  </a:cubicBezTo>
                  <a:cubicBezTo>
                    <a:pt x="120" y="1400"/>
                    <a:pt x="142" y="1423"/>
                    <a:pt x="142" y="1450"/>
                  </a:cubicBezTo>
                  <a:close/>
                  <a:moveTo>
                    <a:pt x="140" y="2150"/>
                  </a:moveTo>
                  <a:lnTo>
                    <a:pt x="139" y="2450"/>
                  </a:lnTo>
                  <a:cubicBezTo>
                    <a:pt x="139" y="2478"/>
                    <a:pt x="117" y="2500"/>
                    <a:pt x="89" y="2500"/>
                  </a:cubicBezTo>
                  <a:cubicBezTo>
                    <a:pt x="61" y="2500"/>
                    <a:pt x="39" y="2478"/>
                    <a:pt x="39" y="2450"/>
                  </a:cubicBezTo>
                  <a:lnTo>
                    <a:pt x="40" y="2150"/>
                  </a:lnTo>
                  <a:cubicBezTo>
                    <a:pt x="40" y="2122"/>
                    <a:pt x="63" y="2100"/>
                    <a:pt x="90" y="2100"/>
                  </a:cubicBezTo>
                  <a:cubicBezTo>
                    <a:pt x="118" y="2100"/>
                    <a:pt x="140" y="2123"/>
                    <a:pt x="140" y="2150"/>
                  </a:cubicBezTo>
                  <a:close/>
                  <a:moveTo>
                    <a:pt x="138" y="2850"/>
                  </a:moveTo>
                  <a:lnTo>
                    <a:pt x="137" y="3150"/>
                  </a:lnTo>
                  <a:cubicBezTo>
                    <a:pt x="137" y="3178"/>
                    <a:pt x="114" y="3200"/>
                    <a:pt x="87" y="3200"/>
                  </a:cubicBezTo>
                  <a:cubicBezTo>
                    <a:pt x="59" y="3200"/>
                    <a:pt x="37" y="3178"/>
                    <a:pt x="37" y="3150"/>
                  </a:cubicBezTo>
                  <a:lnTo>
                    <a:pt x="38" y="2850"/>
                  </a:lnTo>
                  <a:cubicBezTo>
                    <a:pt x="38" y="2822"/>
                    <a:pt x="60" y="2800"/>
                    <a:pt x="88" y="2800"/>
                  </a:cubicBezTo>
                  <a:cubicBezTo>
                    <a:pt x="116" y="2800"/>
                    <a:pt x="138" y="2823"/>
                    <a:pt x="138" y="2850"/>
                  </a:cubicBezTo>
                  <a:close/>
                  <a:moveTo>
                    <a:pt x="136" y="3550"/>
                  </a:moveTo>
                  <a:lnTo>
                    <a:pt x="135" y="3850"/>
                  </a:lnTo>
                  <a:cubicBezTo>
                    <a:pt x="135" y="3878"/>
                    <a:pt x="112" y="3900"/>
                    <a:pt x="85" y="3900"/>
                  </a:cubicBezTo>
                  <a:cubicBezTo>
                    <a:pt x="57" y="3900"/>
                    <a:pt x="35" y="3878"/>
                    <a:pt x="35" y="3850"/>
                  </a:cubicBezTo>
                  <a:lnTo>
                    <a:pt x="36" y="3550"/>
                  </a:lnTo>
                  <a:cubicBezTo>
                    <a:pt x="36" y="3522"/>
                    <a:pt x="58" y="3500"/>
                    <a:pt x="86" y="3500"/>
                  </a:cubicBezTo>
                  <a:cubicBezTo>
                    <a:pt x="113" y="3500"/>
                    <a:pt x="136" y="3523"/>
                    <a:pt x="136" y="3550"/>
                  </a:cubicBezTo>
                  <a:close/>
                  <a:moveTo>
                    <a:pt x="133" y="4250"/>
                  </a:moveTo>
                  <a:lnTo>
                    <a:pt x="133" y="4550"/>
                  </a:lnTo>
                  <a:cubicBezTo>
                    <a:pt x="132" y="4578"/>
                    <a:pt x="110" y="4600"/>
                    <a:pt x="82" y="4600"/>
                  </a:cubicBezTo>
                  <a:cubicBezTo>
                    <a:pt x="55" y="4600"/>
                    <a:pt x="32" y="4578"/>
                    <a:pt x="33" y="4550"/>
                  </a:cubicBezTo>
                  <a:lnTo>
                    <a:pt x="33" y="4250"/>
                  </a:lnTo>
                  <a:cubicBezTo>
                    <a:pt x="34" y="4222"/>
                    <a:pt x="56" y="4200"/>
                    <a:pt x="84" y="4200"/>
                  </a:cubicBezTo>
                  <a:cubicBezTo>
                    <a:pt x="111" y="4200"/>
                    <a:pt x="134" y="4223"/>
                    <a:pt x="133" y="4250"/>
                  </a:cubicBezTo>
                  <a:close/>
                  <a:moveTo>
                    <a:pt x="131" y="4950"/>
                  </a:moveTo>
                  <a:lnTo>
                    <a:pt x="130" y="5250"/>
                  </a:lnTo>
                  <a:cubicBezTo>
                    <a:pt x="130" y="5278"/>
                    <a:pt x="108" y="5300"/>
                    <a:pt x="80" y="5300"/>
                  </a:cubicBezTo>
                  <a:cubicBezTo>
                    <a:pt x="53" y="5300"/>
                    <a:pt x="30" y="5278"/>
                    <a:pt x="30" y="5250"/>
                  </a:cubicBezTo>
                  <a:lnTo>
                    <a:pt x="31" y="4950"/>
                  </a:lnTo>
                  <a:cubicBezTo>
                    <a:pt x="31" y="4922"/>
                    <a:pt x="54" y="4900"/>
                    <a:pt x="81" y="4900"/>
                  </a:cubicBezTo>
                  <a:cubicBezTo>
                    <a:pt x="109" y="4900"/>
                    <a:pt x="131" y="4923"/>
                    <a:pt x="131" y="4950"/>
                  </a:cubicBezTo>
                  <a:close/>
                  <a:moveTo>
                    <a:pt x="129" y="5650"/>
                  </a:moveTo>
                  <a:lnTo>
                    <a:pt x="128" y="5950"/>
                  </a:lnTo>
                  <a:cubicBezTo>
                    <a:pt x="128" y="5978"/>
                    <a:pt x="106" y="6000"/>
                    <a:pt x="78" y="6000"/>
                  </a:cubicBezTo>
                  <a:cubicBezTo>
                    <a:pt x="50" y="6000"/>
                    <a:pt x="28" y="5978"/>
                    <a:pt x="28" y="5950"/>
                  </a:cubicBezTo>
                  <a:lnTo>
                    <a:pt x="29" y="5650"/>
                  </a:lnTo>
                  <a:cubicBezTo>
                    <a:pt x="29" y="5622"/>
                    <a:pt x="52" y="5600"/>
                    <a:pt x="79" y="5600"/>
                  </a:cubicBezTo>
                  <a:cubicBezTo>
                    <a:pt x="107" y="5600"/>
                    <a:pt x="129" y="5623"/>
                    <a:pt x="129" y="5650"/>
                  </a:cubicBezTo>
                  <a:close/>
                  <a:moveTo>
                    <a:pt x="127" y="6350"/>
                  </a:moveTo>
                  <a:lnTo>
                    <a:pt x="126" y="6650"/>
                  </a:lnTo>
                  <a:cubicBezTo>
                    <a:pt x="126" y="6678"/>
                    <a:pt x="103" y="6700"/>
                    <a:pt x="76" y="6700"/>
                  </a:cubicBezTo>
                  <a:cubicBezTo>
                    <a:pt x="48" y="6700"/>
                    <a:pt x="26" y="6678"/>
                    <a:pt x="26" y="6650"/>
                  </a:cubicBezTo>
                  <a:lnTo>
                    <a:pt x="27" y="6350"/>
                  </a:lnTo>
                  <a:cubicBezTo>
                    <a:pt x="27" y="6322"/>
                    <a:pt x="49" y="6300"/>
                    <a:pt x="77" y="6300"/>
                  </a:cubicBezTo>
                  <a:cubicBezTo>
                    <a:pt x="105" y="6300"/>
                    <a:pt x="127" y="6323"/>
                    <a:pt x="127" y="6350"/>
                  </a:cubicBezTo>
                  <a:close/>
                  <a:moveTo>
                    <a:pt x="125" y="7050"/>
                  </a:moveTo>
                  <a:lnTo>
                    <a:pt x="124" y="7350"/>
                  </a:lnTo>
                  <a:cubicBezTo>
                    <a:pt x="124" y="7378"/>
                    <a:pt x="101" y="7400"/>
                    <a:pt x="73" y="7400"/>
                  </a:cubicBezTo>
                  <a:cubicBezTo>
                    <a:pt x="46" y="7400"/>
                    <a:pt x="24" y="7378"/>
                    <a:pt x="24" y="7350"/>
                  </a:cubicBezTo>
                  <a:lnTo>
                    <a:pt x="25" y="7050"/>
                  </a:lnTo>
                  <a:cubicBezTo>
                    <a:pt x="25" y="7022"/>
                    <a:pt x="47" y="7000"/>
                    <a:pt x="75" y="7000"/>
                  </a:cubicBezTo>
                  <a:cubicBezTo>
                    <a:pt x="102" y="7000"/>
                    <a:pt x="125" y="7023"/>
                    <a:pt x="125" y="7050"/>
                  </a:cubicBezTo>
                  <a:close/>
                  <a:moveTo>
                    <a:pt x="122" y="7750"/>
                  </a:moveTo>
                  <a:lnTo>
                    <a:pt x="121" y="8050"/>
                  </a:lnTo>
                  <a:cubicBezTo>
                    <a:pt x="121" y="8078"/>
                    <a:pt x="99" y="8100"/>
                    <a:pt x="71" y="8100"/>
                  </a:cubicBezTo>
                  <a:cubicBezTo>
                    <a:pt x="44" y="8100"/>
                    <a:pt x="21" y="8078"/>
                    <a:pt x="21" y="8050"/>
                  </a:cubicBezTo>
                  <a:lnTo>
                    <a:pt x="22" y="7750"/>
                  </a:lnTo>
                  <a:cubicBezTo>
                    <a:pt x="22" y="7722"/>
                    <a:pt x="45" y="7700"/>
                    <a:pt x="73" y="7700"/>
                  </a:cubicBezTo>
                  <a:cubicBezTo>
                    <a:pt x="100" y="7700"/>
                    <a:pt x="122" y="7723"/>
                    <a:pt x="122" y="7750"/>
                  </a:cubicBezTo>
                  <a:close/>
                  <a:moveTo>
                    <a:pt x="120" y="8450"/>
                  </a:moveTo>
                  <a:lnTo>
                    <a:pt x="119" y="8750"/>
                  </a:lnTo>
                  <a:cubicBezTo>
                    <a:pt x="119" y="8778"/>
                    <a:pt x="97" y="8800"/>
                    <a:pt x="69" y="8800"/>
                  </a:cubicBezTo>
                  <a:cubicBezTo>
                    <a:pt x="41" y="8800"/>
                    <a:pt x="19" y="8778"/>
                    <a:pt x="19" y="8750"/>
                  </a:cubicBezTo>
                  <a:lnTo>
                    <a:pt x="20" y="8450"/>
                  </a:lnTo>
                  <a:cubicBezTo>
                    <a:pt x="20" y="8422"/>
                    <a:pt x="43" y="8400"/>
                    <a:pt x="70" y="8400"/>
                  </a:cubicBezTo>
                  <a:cubicBezTo>
                    <a:pt x="98" y="8400"/>
                    <a:pt x="120" y="8423"/>
                    <a:pt x="120" y="8450"/>
                  </a:cubicBezTo>
                  <a:close/>
                  <a:moveTo>
                    <a:pt x="118" y="9150"/>
                  </a:moveTo>
                  <a:lnTo>
                    <a:pt x="117" y="9450"/>
                  </a:lnTo>
                  <a:cubicBezTo>
                    <a:pt x="117" y="9478"/>
                    <a:pt x="94" y="9500"/>
                    <a:pt x="67" y="9500"/>
                  </a:cubicBezTo>
                  <a:cubicBezTo>
                    <a:pt x="39" y="9500"/>
                    <a:pt x="17" y="9478"/>
                    <a:pt x="17" y="9450"/>
                  </a:cubicBezTo>
                  <a:lnTo>
                    <a:pt x="18" y="9150"/>
                  </a:lnTo>
                  <a:cubicBezTo>
                    <a:pt x="18" y="9122"/>
                    <a:pt x="40" y="9100"/>
                    <a:pt x="68" y="9100"/>
                  </a:cubicBezTo>
                  <a:cubicBezTo>
                    <a:pt x="96" y="9100"/>
                    <a:pt x="118" y="9123"/>
                    <a:pt x="118" y="9150"/>
                  </a:cubicBezTo>
                  <a:close/>
                  <a:moveTo>
                    <a:pt x="116" y="9850"/>
                  </a:moveTo>
                  <a:lnTo>
                    <a:pt x="115" y="10150"/>
                  </a:lnTo>
                  <a:cubicBezTo>
                    <a:pt x="115" y="10178"/>
                    <a:pt x="92" y="10200"/>
                    <a:pt x="65" y="10200"/>
                  </a:cubicBezTo>
                  <a:cubicBezTo>
                    <a:pt x="37" y="10200"/>
                    <a:pt x="15" y="10178"/>
                    <a:pt x="15" y="10150"/>
                  </a:cubicBezTo>
                  <a:lnTo>
                    <a:pt x="16" y="9850"/>
                  </a:lnTo>
                  <a:cubicBezTo>
                    <a:pt x="16" y="9822"/>
                    <a:pt x="38" y="9800"/>
                    <a:pt x="66" y="9800"/>
                  </a:cubicBezTo>
                  <a:cubicBezTo>
                    <a:pt x="93" y="9800"/>
                    <a:pt x="116" y="9823"/>
                    <a:pt x="116" y="9850"/>
                  </a:cubicBezTo>
                  <a:close/>
                  <a:moveTo>
                    <a:pt x="113" y="10550"/>
                  </a:moveTo>
                  <a:lnTo>
                    <a:pt x="113" y="10850"/>
                  </a:lnTo>
                  <a:cubicBezTo>
                    <a:pt x="112" y="10878"/>
                    <a:pt x="90" y="10900"/>
                    <a:pt x="62" y="10900"/>
                  </a:cubicBezTo>
                  <a:cubicBezTo>
                    <a:pt x="35" y="10900"/>
                    <a:pt x="12" y="10878"/>
                    <a:pt x="13" y="10850"/>
                  </a:cubicBezTo>
                  <a:lnTo>
                    <a:pt x="13" y="10550"/>
                  </a:lnTo>
                  <a:cubicBezTo>
                    <a:pt x="14" y="10522"/>
                    <a:pt x="36" y="10500"/>
                    <a:pt x="64" y="10500"/>
                  </a:cubicBezTo>
                  <a:cubicBezTo>
                    <a:pt x="91" y="10500"/>
                    <a:pt x="114" y="10523"/>
                    <a:pt x="113" y="10550"/>
                  </a:cubicBezTo>
                  <a:close/>
                  <a:moveTo>
                    <a:pt x="111" y="11250"/>
                  </a:moveTo>
                  <a:lnTo>
                    <a:pt x="110" y="11550"/>
                  </a:lnTo>
                  <a:cubicBezTo>
                    <a:pt x="110" y="11578"/>
                    <a:pt x="88" y="11600"/>
                    <a:pt x="60" y="11600"/>
                  </a:cubicBezTo>
                  <a:cubicBezTo>
                    <a:pt x="33" y="11600"/>
                    <a:pt x="10" y="11578"/>
                    <a:pt x="10" y="11550"/>
                  </a:cubicBezTo>
                  <a:lnTo>
                    <a:pt x="11" y="11250"/>
                  </a:lnTo>
                  <a:cubicBezTo>
                    <a:pt x="11" y="11222"/>
                    <a:pt x="34" y="11200"/>
                    <a:pt x="61" y="11200"/>
                  </a:cubicBezTo>
                  <a:cubicBezTo>
                    <a:pt x="89" y="11200"/>
                    <a:pt x="111" y="11223"/>
                    <a:pt x="111" y="11250"/>
                  </a:cubicBezTo>
                  <a:close/>
                  <a:moveTo>
                    <a:pt x="109" y="11950"/>
                  </a:moveTo>
                  <a:lnTo>
                    <a:pt x="108" y="12250"/>
                  </a:lnTo>
                  <a:cubicBezTo>
                    <a:pt x="108" y="12278"/>
                    <a:pt x="86" y="12300"/>
                    <a:pt x="58" y="12300"/>
                  </a:cubicBezTo>
                  <a:cubicBezTo>
                    <a:pt x="30" y="12300"/>
                    <a:pt x="8" y="12278"/>
                    <a:pt x="8" y="12250"/>
                  </a:cubicBezTo>
                  <a:lnTo>
                    <a:pt x="9" y="11950"/>
                  </a:lnTo>
                  <a:cubicBezTo>
                    <a:pt x="9" y="11922"/>
                    <a:pt x="32" y="11900"/>
                    <a:pt x="59" y="11900"/>
                  </a:cubicBezTo>
                  <a:cubicBezTo>
                    <a:pt x="87" y="11900"/>
                    <a:pt x="109" y="11923"/>
                    <a:pt x="109" y="11950"/>
                  </a:cubicBezTo>
                  <a:close/>
                  <a:moveTo>
                    <a:pt x="107" y="12650"/>
                  </a:moveTo>
                  <a:lnTo>
                    <a:pt x="106" y="12950"/>
                  </a:lnTo>
                  <a:cubicBezTo>
                    <a:pt x="106" y="12978"/>
                    <a:pt x="83" y="13000"/>
                    <a:pt x="56" y="13000"/>
                  </a:cubicBezTo>
                  <a:cubicBezTo>
                    <a:pt x="28" y="13000"/>
                    <a:pt x="6" y="12978"/>
                    <a:pt x="6" y="12950"/>
                  </a:cubicBezTo>
                  <a:lnTo>
                    <a:pt x="7" y="12650"/>
                  </a:lnTo>
                  <a:cubicBezTo>
                    <a:pt x="7" y="12622"/>
                    <a:pt x="29" y="12600"/>
                    <a:pt x="57" y="12600"/>
                  </a:cubicBezTo>
                  <a:cubicBezTo>
                    <a:pt x="85" y="12600"/>
                    <a:pt x="107" y="12623"/>
                    <a:pt x="107" y="12650"/>
                  </a:cubicBezTo>
                  <a:close/>
                  <a:moveTo>
                    <a:pt x="105" y="13350"/>
                  </a:moveTo>
                  <a:lnTo>
                    <a:pt x="104" y="13650"/>
                  </a:lnTo>
                  <a:cubicBezTo>
                    <a:pt x="104" y="13678"/>
                    <a:pt x="81" y="13700"/>
                    <a:pt x="54" y="13700"/>
                  </a:cubicBezTo>
                  <a:cubicBezTo>
                    <a:pt x="26" y="13700"/>
                    <a:pt x="4" y="13678"/>
                    <a:pt x="4" y="13650"/>
                  </a:cubicBezTo>
                  <a:lnTo>
                    <a:pt x="5" y="13350"/>
                  </a:lnTo>
                  <a:cubicBezTo>
                    <a:pt x="5" y="13322"/>
                    <a:pt x="27" y="13300"/>
                    <a:pt x="55" y="13300"/>
                  </a:cubicBezTo>
                  <a:cubicBezTo>
                    <a:pt x="82" y="13300"/>
                    <a:pt x="105" y="13323"/>
                    <a:pt x="105" y="13350"/>
                  </a:cubicBezTo>
                  <a:close/>
                  <a:moveTo>
                    <a:pt x="102" y="14050"/>
                  </a:moveTo>
                  <a:lnTo>
                    <a:pt x="101" y="14350"/>
                  </a:lnTo>
                  <a:cubicBezTo>
                    <a:pt x="101" y="14378"/>
                    <a:pt x="79" y="14400"/>
                    <a:pt x="51" y="14400"/>
                  </a:cubicBezTo>
                  <a:cubicBezTo>
                    <a:pt x="24" y="14400"/>
                    <a:pt x="1" y="14378"/>
                    <a:pt x="1" y="14350"/>
                  </a:cubicBezTo>
                  <a:lnTo>
                    <a:pt x="2" y="14050"/>
                  </a:lnTo>
                  <a:cubicBezTo>
                    <a:pt x="2" y="14022"/>
                    <a:pt x="25" y="14000"/>
                    <a:pt x="53" y="14000"/>
                  </a:cubicBezTo>
                  <a:cubicBezTo>
                    <a:pt x="80" y="14000"/>
                    <a:pt x="102" y="14023"/>
                    <a:pt x="102" y="14050"/>
                  </a:cubicBezTo>
                  <a:close/>
                  <a:moveTo>
                    <a:pt x="100" y="14750"/>
                  </a:moveTo>
                  <a:lnTo>
                    <a:pt x="100" y="14764"/>
                  </a:lnTo>
                  <a:cubicBezTo>
                    <a:pt x="100" y="14791"/>
                    <a:pt x="78" y="14814"/>
                    <a:pt x="50" y="14813"/>
                  </a:cubicBezTo>
                  <a:cubicBezTo>
                    <a:pt x="22" y="14813"/>
                    <a:pt x="0" y="14791"/>
                    <a:pt x="0" y="14763"/>
                  </a:cubicBezTo>
                  <a:lnTo>
                    <a:pt x="0" y="14750"/>
                  </a:lnTo>
                  <a:cubicBezTo>
                    <a:pt x="0" y="14722"/>
                    <a:pt x="23" y="14700"/>
                    <a:pt x="50" y="14700"/>
                  </a:cubicBezTo>
                  <a:cubicBezTo>
                    <a:pt x="78" y="14700"/>
                    <a:pt x="100" y="14723"/>
                    <a:pt x="100" y="14750"/>
                  </a:cubicBez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1" name="Freeform 17"/>
            <p:cNvSpPr>
              <a:spLocks noEditPoints="1"/>
            </p:cNvSpPr>
            <p:nvPr/>
          </p:nvSpPr>
          <p:spPr bwMode="auto">
            <a:xfrm>
              <a:off x="2155" y="2668"/>
              <a:ext cx="11" cy="562"/>
            </a:xfrm>
            <a:custGeom>
              <a:avLst/>
              <a:gdLst/>
              <a:ahLst/>
              <a:cxnLst>
                <a:cxn ang="0">
                  <a:pos x="145" y="351"/>
                </a:cxn>
                <a:cxn ang="0">
                  <a:pos x="45" y="350"/>
                </a:cxn>
                <a:cxn ang="0">
                  <a:pos x="97" y="0"/>
                </a:cxn>
                <a:cxn ang="0">
                  <a:pos x="142" y="751"/>
                </a:cxn>
                <a:cxn ang="0">
                  <a:pos x="90" y="1100"/>
                </a:cxn>
                <a:cxn ang="0">
                  <a:pos x="42" y="750"/>
                </a:cxn>
                <a:cxn ang="0">
                  <a:pos x="142" y="751"/>
                </a:cxn>
                <a:cxn ang="0">
                  <a:pos x="136" y="1751"/>
                </a:cxn>
                <a:cxn ang="0">
                  <a:pos x="36" y="1750"/>
                </a:cxn>
                <a:cxn ang="0">
                  <a:pos x="88" y="1400"/>
                </a:cxn>
                <a:cxn ang="0">
                  <a:pos x="133" y="2151"/>
                </a:cxn>
                <a:cxn ang="0">
                  <a:pos x="81" y="2500"/>
                </a:cxn>
                <a:cxn ang="0">
                  <a:pos x="33" y="2150"/>
                </a:cxn>
                <a:cxn ang="0">
                  <a:pos x="133" y="2151"/>
                </a:cxn>
                <a:cxn ang="0">
                  <a:pos x="126" y="3151"/>
                </a:cxn>
                <a:cxn ang="0">
                  <a:pos x="26" y="3150"/>
                </a:cxn>
                <a:cxn ang="0">
                  <a:pos x="79" y="2800"/>
                </a:cxn>
                <a:cxn ang="0">
                  <a:pos x="124" y="3551"/>
                </a:cxn>
                <a:cxn ang="0">
                  <a:pos x="71" y="3900"/>
                </a:cxn>
                <a:cxn ang="0">
                  <a:pos x="24" y="3550"/>
                </a:cxn>
                <a:cxn ang="0">
                  <a:pos x="124" y="3551"/>
                </a:cxn>
                <a:cxn ang="0">
                  <a:pos x="117" y="4551"/>
                </a:cxn>
                <a:cxn ang="0">
                  <a:pos x="17" y="4550"/>
                </a:cxn>
                <a:cxn ang="0">
                  <a:pos x="69" y="4200"/>
                </a:cxn>
                <a:cxn ang="0">
                  <a:pos x="115" y="4951"/>
                </a:cxn>
                <a:cxn ang="0">
                  <a:pos x="62" y="5300"/>
                </a:cxn>
                <a:cxn ang="0">
                  <a:pos x="15" y="4950"/>
                </a:cxn>
                <a:cxn ang="0">
                  <a:pos x="115" y="4951"/>
                </a:cxn>
                <a:cxn ang="0">
                  <a:pos x="108" y="5951"/>
                </a:cxn>
                <a:cxn ang="0">
                  <a:pos x="8" y="5950"/>
                </a:cxn>
                <a:cxn ang="0">
                  <a:pos x="60" y="5600"/>
                </a:cxn>
                <a:cxn ang="0">
                  <a:pos x="105" y="6351"/>
                </a:cxn>
                <a:cxn ang="0">
                  <a:pos x="53" y="6700"/>
                </a:cxn>
                <a:cxn ang="0">
                  <a:pos x="5" y="6350"/>
                </a:cxn>
                <a:cxn ang="0">
                  <a:pos x="105" y="6351"/>
                </a:cxn>
                <a:cxn ang="0">
                  <a:pos x="100" y="7131"/>
                </a:cxn>
                <a:cxn ang="0">
                  <a:pos x="0" y="7130"/>
                </a:cxn>
                <a:cxn ang="0">
                  <a:pos x="51" y="7000"/>
                </a:cxn>
              </a:cxnLst>
              <a:rect l="0" t="0" r="r" b="b"/>
              <a:pathLst>
                <a:path w="147" h="7181">
                  <a:moveTo>
                    <a:pt x="147" y="51"/>
                  </a:moveTo>
                  <a:lnTo>
                    <a:pt x="145" y="351"/>
                  </a:lnTo>
                  <a:cubicBezTo>
                    <a:pt x="145" y="378"/>
                    <a:pt x="122" y="401"/>
                    <a:pt x="94" y="400"/>
                  </a:cubicBezTo>
                  <a:cubicBezTo>
                    <a:pt x="67" y="400"/>
                    <a:pt x="45" y="378"/>
                    <a:pt x="45" y="350"/>
                  </a:cubicBezTo>
                  <a:lnTo>
                    <a:pt x="47" y="50"/>
                  </a:lnTo>
                  <a:cubicBezTo>
                    <a:pt x="47" y="23"/>
                    <a:pt x="70" y="0"/>
                    <a:pt x="97" y="0"/>
                  </a:cubicBezTo>
                  <a:cubicBezTo>
                    <a:pt x="125" y="1"/>
                    <a:pt x="147" y="23"/>
                    <a:pt x="147" y="51"/>
                  </a:cubicBezTo>
                  <a:close/>
                  <a:moveTo>
                    <a:pt x="142" y="751"/>
                  </a:moveTo>
                  <a:lnTo>
                    <a:pt x="140" y="1051"/>
                  </a:lnTo>
                  <a:cubicBezTo>
                    <a:pt x="140" y="1078"/>
                    <a:pt x="117" y="1101"/>
                    <a:pt x="90" y="1100"/>
                  </a:cubicBezTo>
                  <a:cubicBezTo>
                    <a:pt x="62" y="1100"/>
                    <a:pt x="40" y="1078"/>
                    <a:pt x="40" y="1050"/>
                  </a:cubicBezTo>
                  <a:lnTo>
                    <a:pt x="42" y="750"/>
                  </a:lnTo>
                  <a:cubicBezTo>
                    <a:pt x="42" y="723"/>
                    <a:pt x="65" y="700"/>
                    <a:pt x="93" y="700"/>
                  </a:cubicBezTo>
                  <a:cubicBezTo>
                    <a:pt x="120" y="701"/>
                    <a:pt x="142" y="723"/>
                    <a:pt x="142" y="751"/>
                  </a:cubicBezTo>
                  <a:close/>
                  <a:moveTo>
                    <a:pt x="138" y="1451"/>
                  </a:moveTo>
                  <a:lnTo>
                    <a:pt x="136" y="1751"/>
                  </a:lnTo>
                  <a:cubicBezTo>
                    <a:pt x="135" y="1778"/>
                    <a:pt x="113" y="1801"/>
                    <a:pt x="85" y="1800"/>
                  </a:cubicBezTo>
                  <a:cubicBezTo>
                    <a:pt x="58" y="1800"/>
                    <a:pt x="35" y="1778"/>
                    <a:pt x="36" y="1750"/>
                  </a:cubicBezTo>
                  <a:lnTo>
                    <a:pt x="38" y="1450"/>
                  </a:lnTo>
                  <a:cubicBezTo>
                    <a:pt x="38" y="1422"/>
                    <a:pt x="60" y="1400"/>
                    <a:pt x="88" y="1400"/>
                  </a:cubicBezTo>
                  <a:cubicBezTo>
                    <a:pt x="116" y="1401"/>
                    <a:pt x="138" y="1423"/>
                    <a:pt x="138" y="1451"/>
                  </a:cubicBezTo>
                  <a:close/>
                  <a:moveTo>
                    <a:pt x="133" y="2151"/>
                  </a:moveTo>
                  <a:lnTo>
                    <a:pt x="131" y="2451"/>
                  </a:lnTo>
                  <a:cubicBezTo>
                    <a:pt x="131" y="2478"/>
                    <a:pt x="108" y="2501"/>
                    <a:pt x="81" y="2500"/>
                  </a:cubicBezTo>
                  <a:cubicBezTo>
                    <a:pt x="53" y="2500"/>
                    <a:pt x="31" y="2478"/>
                    <a:pt x="31" y="2450"/>
                  </a:cubicBezTo>
                  <a:lnTo>
                    <a:pt x="33" y="2150"/>
                  </a:lnTo>
                  <a:cubicBezTo>
                    <a:pt x="33" y="2122"/>
                    <a:pt x="56" y="2100"/>
                    <a:pt x="83" y="2100"/>
                  </a:cubicBezTo>
                  <a:cubicBezTo>
                    <a:pt x="111" y="2101"/>
                    <a:pt x="133" y="2123"/>
                    <a:pt x="133" y="2151"/>
                  </a:cubicBezTo>
                  <a:close/>
                  <a:moveTo>
                    <a:pt x="128" y="2851"/>
                  </a:moveTo>
                  <a:lnTo>
                    <a:pt x="126" y="3151"/>
                  </a:lnTo>
                  <a:cubicBezTo>
                    <a:pt x="126" y="3178"/>
                    <a:pt x="104" y="3201"/>
                    <a:pt x="76" y="3200"/>
                  </a:cubicBezTo>
                  <a:cubicBezTo>
                    <a:pt x="48" y="3200"/>
                    <a:pt x="26" y="3178"/>
                    <a:pt x="26" y="3150"/>
                  </a:cubicBezTo>
                  <a:lnTo>
                    <a:pt x="28" y="2850"/>
                  </a:lnTo>
                  <a:cubicBezTo>
                    <a:pt x="29" y="2822"/>
                    <a:pt x="51" y="2800"/>
                    <a:pt x="79" y="2800"/>
                  </a:cubicBezTo>
                  <a:cubicBezTo>
                    <a:pt x="106" y="2801"/>
                    <a:pt x="129" y="2823"/>
                    <a:pt x="128" y="2851"/>
                  </a:cubicBezTo>
                  <a:close/>
                  <a:moveTo>
                    <a:pt x="124" y="3551"/>
                  </a:moveTo>
                  <a:lnTo>
                    <a:pt x="122" y="3851"/>
                  </a:lnTo>
                  <a:cubicBezTo>
                    <a:pt x="122" y="3878"/>
                    <a:pt x="99" y="3901"/>
                    <a:pt x="71" y="3900"/>
                  </a:cubicBezTo>
                  <a:cubicBezTo>
                    <a:pt x="44" y="3900"/>
                    <a:pt x="22" y="3878"/>
                    <a:pt x="22" y="3850"/>
                  </a:cubicBezTo>
                  <a:lnTo>
                    <a:pt x="24" y="3550"/>
                  </a:lnTo>
                  <a:cubicBezTo>
                    <a:pt x="24" y="3522"/>
                    <a:pt x="46" y="3500"/>
                    <a:pt x="74" y="3500"/>
                  </a:cubicBezTo>
                  <a:cubicBezTo>
                    <a:pt x="102" y="3501"/>
                    <a:pt x="124" y="3523"/>
                    <a:pt x="124" y="3551"/>
                  </a:cubicBezTo>
                  <a:close/>
                  <a:moveTo>
                    <a:pt x="119" y="4251"/>
                  </a:moveTo>
                  <a:lnTo>
                    <a:pt x="117" y="4551"/>
                  </a:lnTo>
                  <a:cubicBezTo>
                    <a:pt x="117" y="4578"/>
                    <a:pt x="94" y="4601"/>
                    <a:pt x="67" y="4600"/>
                  </a:cubicBezTo>
                  <a:cubicBezTo>
                    <a:pt x="39" y="4600"/>
                    <a:pt x="17" y="4578"/>
                    <a:pt x="17" y="4550"/>
                  </a:cubicBezTo>
                  <a:lnTo>
                    <a:pt x="19" y="4250"/>
                  </a:lnTo>
                  <a:cubicBezTo>
                    <a:pt x="19" y="4222"/>
                    <a:pt x="42" y="4200"/>
                    <a:pt x="69" y="4200"/>
                  </a:cubicBezTo>
                  <a:cubicBezTo>
                    <a:pt x="97" y="4201"/>
                    <a:pt x="119" y="4223"/>
                    <a:pt x="119" y="4251"/>
                  </a:cubicBezTo>
                  <a:close/>
                  <a:moveTo>
                    <a:pt x="115" y="4951"/>
                  </a:moveTo>
                  <a:lnTo>
                    <a:pt x="113" y="5251"/>
                  </a:lnTo>
                  <a:cubicBezTo>
                    <a:pt x="112" y="5278"/>
                    <a:pt x="90" y="5301"/>
                    <a:pt x="62" y="5300"/>
                  </a:cubicBezTo>
                  <a:cubicBezTo>
                    <a:pt x="35" y="5300"/>
                    <a:pt x="12" y="5278"/>
                    <a:pt x="13" y="5250"/>
                  </a:cubicBezTo>
                  <a:lnTo>
                    <a:pt x="15" y="4950"/>
                  </a:lnTo>
                  <a:cubicBezTo>
                    <a:pt x="15" y="4922"/>
                    <a:pt x="37" y="4900"/>
                    <a:pt x="65" y="4900"/>
                  </a:cubicBezTo>
                  <a:cubicBezTo>
                    <a:pt x="92" y="4901"/>
                    <a:pt x="115" y="4923"/>
                    <a:pt x="115" y="4951"/>
                  </a:cubicBezTo>
                  <a:close/>
                  <a:moveTo>
                    <a:pt x="110" y="5651"/>
                  </a:moveTo>
                  <a:lnTo>
                    <a:pt x="108" y="5951"/>
                  </a:lnTo>
                  <a:cubicBezTo>
                    <a:pt x="108" y="5978"/>
                    <a:pt x="85" y="6001"/>
                    <a:pt x="58" y="6000"/>
                  </a:cubicBezTo>
                  <a:cubicBezTo>
                    <a:pt x="30" y="6000"/>
                    <a:pt x="8" y="5978"/>
                    <a:pt x="8" y="5950"/>
                  </a:cubicBezTo>
                  <a:lnTo>
                    <a:pt x="10" y="5650"/>
                  </a:lnTo>
                  <a:cubicBezTo>
                    <a:pt x="10" y="5622"/>
                    <a:pt x="33" y="5600"/>
                    <a:pt x="60" y="5600"/>
                  </a:cubicBezTo>
                  <a:cubicBezTo>
                    <a:pt x="88" y="5601"/>
                    <a:pt x="110" y="5623"/>
                    <a:pt x="110" y="5651"/>
                  </a:cubicBezTo>
                  <a:close/>
                  <a:moveTo>
                    <a:pt x="105" y="6351"/>
                  </a:moveTo>
                  <a:lnTo>
                    <a:pt x="103" y="6651"/>
                  </a:lnTo>
                  <a:cubicBezTo>
                    <a:pt x="103" y="6678"/>
                    <a:pt x="81" y="6701"/>
                    <a:pt x="53" y="6700"/>
                  </a:cubicBezTo>
                  <a:cubicBezTo>
                    <a:pt x="25" y="6700"/>
                    <a:pt x="3" y="6678"/>
                    <a:pt x="3" y="6650"/>
                  </a:cubicBezTo>
                  <a:lnTo>
                    <a:pt x="5" y="6350"/>
                  </a:lnTo>
                  <a:cubicBezTo>
                    <a:pt x="5" y="6322"/>
                    <a:pt x="28" y="6300"/>
                    <a:pt x="56" y="6300"/>
                  </a:cubicBezTo>
                  <a:cubicBezTo>
                    <a:pt x="83" y="6301"/>
                    <a:pt x="105" y="6323"/>
                    <a:pt x="105" y="6351"/>
                  </a:cubicBezTo>
                  <a:close/>
                  <a:moveTo>
                    <a:pt x="101" y="7051"/>
                  </a:moveTo>
                  <a:lnTo>
                    <a:pt x="100" y="7131"/>
                  </a:lnTo>
                  <a:cubicBezTo>
                    <a:pt x="100" y="7158"/>
                    <a:pt x="77" y="7181"/>
                    <a:pt x="50" y="7180"/>
                  </a:cubicBezTo>
                  <a:cubicBezTo>
                    <a:pt x="22" y="7180"/>
                    <a:pt x="0" y="7158"/>
                    <a:pt x="0" y="7130"/>
                  </a:cubicBezTo>
                  <a:lnTo>
                    <a:pt x="1" y="7050"/>
                  </a:lnTo>
                  <a:cubicBezTo>
                    <a:pt x="1" y="7022"/>
                    <a:pt x="23" y="7000"/>
                    <a:pt x="51" y="7000"/>
                  </a:cubicBezTo>
                  <a:cubicBezTo>
                    <a:pt x="79" y="7000"/>
                    <a:pt x="101" y="7023"/>
                    <a:pt x="101" y="7051"/>
                  </a:cubicBez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2" name="Freeform 18"/>
            <p:cNvSpPr>
              <a:spLocks noEditPoints="1"/>
            </p:cNvSpPr>
            <p:nvPr/>
          </p:nvSpPr>
          <p:spPr bwMode="auto">
            <a:xfrm>
              <a:off x="2821" y="3131"/>
              <a:ext cx="8" cy="86"/>
            </a:xfrm>
            <a:custGeom>
              <a:avLst/>
              <a:gdLst/>
              <a:ahLst/>
              <a:cxnLst>
                <a:cxn ang="0">
                  <a:pos x="100" y="50"/>
                </a:cxn>
                <a:cxn ang="0">
                  <a:pos x="100" y="350"/>
                </a:cxn>
                <a:cxn ang="0">
                  <a:pos x="50" y="400"/>
                </a:cxn>
                <a:cxn ang="0">
                  <a:pos x="0" y="350"/>
                </a:cxn>
                <a:cxn ang="0">
                  <a:pos x="0" y="50"/>
                </a:cxn>
                <a:cxn ang="0">
                  <a:pos x="50" y="0"/>
                </a:cxn>
                <a:cxn ang="0">
                  <a:pos x="100" y="50"/>
                </a:cxn>
                <a:cxn ang="0">
                  <a:pos x="100" y="750"/>
                </a:cxn>
                <a:cxn ang="0">
                  <a:pos x="100" y="1050"/>
                </a:cxn>
                <a:cxn ang="0">
                  <a:pos x="50" y="1100"/>
                </a:cxn>
                <a:cxn ang="0">
                  <a:pos x="0" y="1050"/>
                </a:cxn>
                <a:cxn ang="0">
                  <a:pos x="0" y="750"/>
                </a:cxn>
                <a:cxn ang="0">
                  <a:pos x="50" y="700"/>
                </a:cxn>
                <a:cxn ang="0">
                  <a:pos x="100" y="750"/>
                </a:cxn>
              </a:cxnLst>
              <a:rect l="0" t="0" r="r" b="b"/>
              <a:pathLst>
                <a:path w="100" h="1100">
                  <a:moveTo>
                    <a:pt x="100" y="50"/>
                  </a:moveTo>
                  <a:lnTo>
                    <a:pt x="100" y="350"/>
                  </a:lnTo>
                  <a:cubicBezTo>
                    <a:pt x="100" y="377"/>
                    <a:pt x="77" y="400"/>
                    <a:pt x="50" y="400"/>
                  </a:cubicBezTo>
                  <a:cubicBezTo>
                    <a:pt x="22" y="400"/>
                    <a:pt x="0" y="377"/>
                    <a:pt x="0" y="350"/>
                  </a:cubicBezTo>
                  <a:lnTo>
                    <a:pt x="0" y="50"/>
                  </a:ln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100" y="22"/>
                    <a:pt x="100" y="50"/>
                  </a:cubicBezTo>
                  <a:close/>
                  <a:moveTo>
                    <a:pt x="100" y="750"/>
                  </a:moveTo>
                  <a:lnTo>
                    <a:pt x="100" y="1050"/>
                  </a:lnTo>
                  <a:cubicBezTo>
                    <a:pt x="100" y="1077"/>
                    <a:pt x="77" y="1100"/>
                    <a:pt x="50" y="1100"/>
                  </a:cubicBezTo>
                  <a:cubicBezTo>
                    <a:pt x="22" y="1100"/>
                    <a:pt x="0" y="1077"/>
                    <a:pt x="0" y="1050"/>
                  </a:cubicBezTo>
                  <a:lnTo>
                    <a:pt x="0" y="750"/>
                  </a:lnTo>
                  <a:cubicBezTo>
                    <a:pt x="0" y="722"/>
                    <a:pt x="22" y="700"/>
                    <a:pt x="50" y="700"/>
                  </a:cubicBezTo>
                  <a:cubicBezTo>
                    <a:pt x="77" y="700"/>
                    <a:pt x="100" y="722"/>
                    <a:pt x="100" y="750"/>
                  </a:cubicBez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3" name="Freeform 19"/>
            <p:cNvSpPr>
              <a:spLocks noEditPoints="1"/>
            </p:cNvSpPr>
            <p:nvPr/>
          </p:nvSpPr>
          <p:spPr bwMode="auto">
            <a:xfrm>
              <a:off x="3366" y="3222"/>
              <a:ext cx="8" cy="87"/>
            </a:xfrm>
            <a:custGeom>
              <a:avLst/>
              <a:gdLst/>
              <a:ahLst/>
              <a:cxnLst>
                <a:cxn ang="0">
                  <a:pos x="100" y="50"/>
                </a:cxn>
                <a:cxn ang="0">
                  <a:pos x="100" y="350"/>
                </a:cxn>
                <a:cxn ang="0">
                  <a:pos x="50" y="400"/>
                </a:cxn>
                <a:cxn ang="0">
                  <a:pos x="0" y="350"/>
                </a:cxn>
                <a:cxn ang="0">
                  <a:pos x="0" y="50"/>
                </a:cxn>
                <a:cxn ang="0">
                  <a:pos x="50" y="0"/>
                </a:cxn>
                <a:cxn ang="0">
                  <a:pos x="100" y="50"/>
                </a:cxn>
                <a:cxn ang="0">
                  <a:pos x="100" y="750"/>
                </a:cxn>
                <a:cxn ang="0">
                  <a:pos x="100" y="1050"/>
                </a:cxn>
                <a:cxn ang="0">
                  <a:pos x="50" y="1100"/>
                </a:cxn>
                <a:cxn ang="0">
                  <a:pos x="0" y="1050"/>
                </a:cxn>
                <a:cxn ang="0">
                  <a:pos x="0" y="750"/>
                </a:cxn>
                <a:cxn ang="0">
                  <a:pos x="50" y="700"/>
                </a:cxn>
                <a:cxn ang="0">
                  <a:pos x="100" y="750"/>
                </a:cxn>
              </a:cxnLst>
              <a:rect l="0" t="0" r="r" b="b"/>
              <a:pathLst>
                <a:path w="100" h="1100">
                  <a:moveTo>
                    <a:pt x="100" y="50"/>
                  </a:moveTo>
                  <a:lnTo>
                    <a:pt x="100" y="350"/>
                  </a:lnTo>
                  <a:cubicBezTo>
                    <a:pt x="100" y="378"/>
                    <a:pt x="78" y="400"/>
                    <a:pt x="50" y="400"/>
                  </a:cubicBezTo>
                  <a:cubicBezTo>
                    <a:pt x="23" y="400"/>
                    <a:pt x="0" y="378"/>
                    <a:pt x="0" y="3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lose/>
                  <a:moveTo>
                    <a:pt x="100" y="750"/>
                  </a:moveTo>
                  <a:lnTo>
                    <a:pt x="100" y="1050"/>
                  </a:lnTo>
                  <a:cubicBezTo>
                    <a:pt x="100" y="1078"/>
                    <a:pt x="78" y="1100"/>
                    <a:pt x="50" y="1100"/>
                  </a:cubicBezTo>
                  <a:cubicBezTo>
                    <a:pt x="23" y="1100"/>
                    <a:pt x="0" y="1078"/>
                    <a:pt x="0" y="1050"/>
                  </a:cubicBezTo>
                  <a:lnTo>
                    <a:pt x="0" y="750"/>
                  </a:lnTo>
                  <a:cubicBezTo>
                    <a:pt x="0" y="723"/>
                    <a:pt x="23" y="700"/>
                    <a:pt x="50" y="700"/>
                  </a:cubicBezTo>
                  <a:cubicBezTo>
                    <a:pt x="78" y="700"/>
                    <a:pt x="100" y="723"/>
                    <a:pt x="100" y="750"/>
                  </a:cubicBez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4" name="Freeform 20"/>
            <p:cNvSpPr>
              <a:spLocks noEditPoints="1"/>
            </p:cNvSpPr>
            <p:nvPr/>
          </p:nvSpPr>
          <p:spPr bwMode="auto">
            <a:xfrm>
              <a:off x="3870" y="3130"/>
              <a:ext cx="8" cy="86"/>
            </a:xfrm>
            <a:custGeom>
              <a:avLst/>
              <a:gdLst/>
              <a:ahLst/>
              <a:cxnLst>
                <a:cxn ang="0">
                  <a:pos x="50" y="25"/>
                </a:cxn>
                <a:cxn ang="0">
                  <a:pos x="50" y="175"/>
                </a:cxn>
                <a:cxn ang="0">
                  <a:pos x="25" y="200"/>
                </a:cxn>
                <a:cxn ang="0">
                  <a:pos x="0" y="175"/>
                </a:cxn>
                <a:cxn ang="0">
                  <a:pos x="0" y="25"/>
                </a:cxn>
                <a:cxn ang="0">
                  <a:pos x="25" y="0"/>
                </a:cxn>
                <a:cxn ang="0">
                  <a:pos x="50" y="25"/>
                </a:cxn>
                <a:cxn ang="0">
                  <a:pos x="50" y="375"/>
                </a:cxn>
                <a:cxn ang="0">
                  <a:pos x="50" y="525"/>
                </a:cxn>
                <a:cxn ang="0">
                  <a:pos x="25" y="550"/>
                </a:cxn>
                <a:cxn ang="0">
                  <a:pos x="0" y="525"/>
                </a:cxn>
                <a:cxn ang="0">
                  <a:pos x="0" y="375"/>
                </a:cxn>
                <a:cxn ang="0">
                  <a:pos x="25" y="350"/>
                </a:cxn>
                <a:cxn ang="0">
                  <a:pos x="50" y="375"/>
                </a:cxn>
              </a:cxnLst>
              <a:rect l="0" t="0" r="r" b="b"/>
              <a:pathLst>
                <a:path w="50" h="550">
                  <a:moveTo>
                    <a:pt x="50" y="25"/>
                  </a:moveTo>
                  <a:lnTo>
                    <a:pt x="50" y="175"/>
                  </a:lnTo>
                  <a:cubicBezTo>
                    <a:pt x="50" y="189"/>
                    <a:pt x="39" y="200"/>
                    <a:pt x="25" y="200"/>
                  </a:cubicBezTo>
                  <a:cubicBezTo>
                    <a:pt x="12" y="200"/>
                    <a:pt x="0" y="189"/>
                    <a:pt x="0" y="175"/>
                  </a:cubicBezTo>
                  <a:lnTo>
                    <a:pt x="0" y="25"/>
                  </a:lnTo>
                  <a:cubicBezTo>
                    <a:pt x="0" y="12"/>
                    <a:pt x="12" y="0"/>
                    <a:pt x="25" y="0"/>
                  </a:cubicBezTo>
                  <a:cubicBezTo>
                    <a:pt x="39" y="0"/>
                    <a:pt x="50" y="12"/>
                    <a:pt x="50" y="25"/>
                  </a:cubicBezTo>
                  <a:close/>
                  <a:moveTo>
                    <a:pt x="50" y="375"/>
                  </a:moveTo>
                  <a:lnTo>
                    <a:pt x="50" y="525"/>
                  </a:lnTo>
                  <a:cubicBezTo>
                    <a:pt x="50" y="539"/>
                    <a:pt x="39" y="550"/>
                    <a:pt x="25" y="550"/>
                  </a:cubicBezTo>
                  <a:cubicBezTo>
                    <a:pt x="12" y="550"/>
                    <a:pt x="0" y="539"/>
                    <a:pt x="0" y="525"/>
                  </a:cubicBezTo>
                  <a:lnTo>
                    <a:pt x="0" y="375"/>
                  </a:lnTo>
                  <a:cubicBezTo>
                    <a:pt x="0" y="362"/>
                    <a:pt x="12" y="350"/>
                    <a:pt x="25" y="350"/>
                  </a:cubicBezTo>
                  <a:cubicBezTo>
                    <a:pt x="39" y="350"/>
                    <a:pt x="50" y="362"/>
                    <a:pt x="50" y="375"/>
                  </a:cubicBez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29" name="Rectangle 25"/>
            <p:cNvSpPr>
              <a:spLocks noChangeArrowheads="1"/>
            </p:cNvSpPr>
            <p:nvPr/>
          </p:nvSpPr>
          <p:spPr bwMode="auto">
            <a:xfrm>
              <a:off x="1273" y="1002"/>
              <a:ext cx="212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30" name="Rectangle 26"/>
            <p:cNvSpPr>
              <a:spLocks noChangeArrowheads="1"/>
            </p:cNvSpPr>
            <p:nvPr/>
          </p:nvSpPr>
          <p:spPr bwMode="auto">
            <a:xfrm>
              <a:off x="1359" y="1002"/>
              <a:ext cx="182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31" name="Rectangle 27"/>
            <p:cNvSpPr>
              <a:spLocks noChangeArrowheads="1"/>
            </p:cNvSpPr>
            <p:nvPr/>
          </p:nvSpPr>
          <p:spPr bwMode="auto">
            <a:xfrm>
              <a:off x="3242" y="2818"/>
              <a:ext cx="1369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Lag distance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732" name="Rectangle 28"/>
            <p:cNvSpPr>
              <a:spLocks noChangeArrowheads="1"/>
            </p:cNvSpPr>
            <p:nvPr/>
          </p:nvSpPr>
          <p:spPr bwMode="auto">
            <a:xfrm>
              <a:off x="4461" y="2818"/>
              <a:ext cx="182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081838" y="4338638"/>
            <a:ext cx="6703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latin typeface="Symbol" pitchFamily="18" charset="2"/>
              </a:rPr>
              <a:t>D</a:t>
            </a:r>
            <a:r>
              <a:rPr lang="en-US" sz="4000" dirty="0" err="1"/>
              <a:t>t</a:t>
            </a:r>
            <a:endParaRPr 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228600"/>
            <a:ext cx="8077200" cy="628964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lot1time.bmp"/>
          <p:cNvPicPr>
            <a:picLocks noChangeAspect="1"/>
          </p:cNvPicPr>
          <p:nvPr/>
        </p:nvPicPr>
        <p:blipFill>
          <a:blip r:embed="rId3" cstate="print"/>
          <a:srcRect l="6250" t="4695"/>
          <a:stretch>
            <a:fillRect/>
          </a:stretch>
        </p:blipFill>
        <p:spPr>
          <a:xfrm>
            <a:off x="2738438" y="2447925"/>
            <a:ext cx="3357562" cy="1740186"/>
          </a:xfrm>
          <a:prstGeom prst="rect">
            <a:avLst/>
          </a:prstGeom>
        </p:spPr>
      </p:pic>
      <p:pic>
        <p:nvPicPr>
          <p:cNvPr id="3" name="Picture 2" descr="plot2time.bmp"/>
          <p:cNvPicPr>
            <a:picLocks noChangeAspect="1"/>
          </p:cNvPicPr>
          <p:nvPr/>
        </p:nvPicPr>
        <p:blipFill>
          <a:blip r:embed="rId4" cstate="print"/>
          <a:srcRect l="5851" t="5566"/>
          <a:stretch>
            <a:fillRect/>
          </a:stretch>
        </p:blipFill>
        <p:spPr>
          <a:xfrm>
            <a:off x="5086350" y="4495800"/>
            <a:ext cx="3371850" cy="1762286"/>
          </a:xfrm>
          <a:prstGeom prst="rect">
            <a:avLst/>
          </a:prstGeom>
        </p:spPr>
      </p:pic>
      <p:pic>
        <p:nvPicPr>
          <p:cNvPr id="4" name="Picture 3" descr="plot3time.bmp"/>
          <p:cNvPicPr>
            <a:picLocks noChangeAspect="1"/>
          </p:cNvPicPr>
          <p:nvPr/>
        </p:nvPicPr>
        <p:blipFill>
          <a:blip r:embed="rId5" cstate="print"/>
          <a:srcRect l="5053" t="6222" r="2128"/>
          <a:stretch>
            <a:fillRect/>
          </a:stretch>
        </p:blipFill>
        <p:spPr>
          <a:xfrm>
            <a:off x="5057775" y="604838"/>
            <a:ext cx="3324225" cy="1650982"/>
          </a:xfrm>
          <a:prstGeom prst="rect">
            <a:avLst/>
          </a:prstGeom>
        </p:spPr>
      </p:pic>
      <p:pic>
        <p:nvPicPr>
          <p:cNvPr id="5" name="Picture 4" descr="plot4time.bmp"/>
          <p:cNvPicPr>
            <a:picLocks noChangeAspect="1"/>
          </p:cNvPicPr>
          <p:nvPr/>
        </p:nvPicPr>
        <p:blipFill>
          <a:blip r:embed="rId6" cstate="print"/>
          <a:srcRect l="5585" t="5670" r="6782"/>
          <a:stretch>
            <a:fillRect/>
          </a:stretch>
        </p:blipFill>
        <p:spPr>
          <a:xfrm>
            <a:off x="657225" y="557213"/>
            <a:ext cx="3138488" cy="1741362"/>
          </a:xfrm>
          <a:prstGeom prst="rect">
            <a:avLst/>
          </a:prstGeom>
        </p:spPr>
      </p:pic>
      <p:pic>
        <p:nvPicPr>
          <p:cNvPr id="6" name="Picture 5" descr="plot5time.bmp"/>
          <p:cNvPicPr>
            <a:picLocks noChangeAspect="1"/>
          </p:cNvPicPr>
          <p:nvPr/>
        </p:nvPicPr>
        <p:blipFill>
          <a:blip r:embed="rId7" cstate="print"/>
          <a:srcRect l="4255" t="5523" r="4255"/>
          <a:stretch>
            <a:fillRect/>
          </a:stretch>
        </p:blipFill>
        <p:spPr>
          <a:xfrm>
            <a:off x="609600" y="4519613"/>
            <a:ext cx="3276600" cy="1710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228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228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2133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4191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4191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5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911398"/>
              </p:ext>
            </p:extLst>
          </p:nvPr>
        </p:nvGraphicFramePr>
        <p:xfrm>
          <a:off x="2734614" y="1711393"/>
          <a:ext cx="95624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7" name="Equation" r:id="rId8" imgW="469696" imgH="190417" progId="Equation.DSMT4">
                  <p:embed/>
                </p:oleObj>
              </mc:Choice>
              <mc:Fallback>
                <p:oleObj name="Equation" r:id="rId8" imgW="469696" imgH="190417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614" y="1711393"/>
                        <a:ext cx="95624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48911" y="228600"/>
            <a:ext cx="6999689" cy="6257925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lot1varioplo.bmp"/>
          <p:cNvPicPr>
            <a:picLocks noChangeAspect="1"/>
          </p:cNvPicPr>
          <p:nvPr/>
        </p:nvPicPr>
        <p:blipFill>
          <a:blip r:embed="rId2" cstate="print"/>
          <a:srcRect t="7644" b="6478"/>
          <a:stretch>
            <a:fillRect/>
          </a:stretch>
        </p:blipFill>
        <p:spPr>
          <a:xfrm>
            <a:off x="2895600" y="2676525"/>
            <a:ext cx="2667000" cy="1819275"/>
          </a:xfrm>
          <a:prstGeom prst="rect">
            <a:avLst/>
          </a:prstGeom>
        </p:spPr>
      </p:pic>
      <p:pic>
        <p:nvPicPr>
          <p:cNvPr id="3" name="Picture 2" descr="plot2varioplot.bmp"/>
          <p:cNvPicPr>
            <a:picLocks noChangeAspect="1"/>
          </p:cNvPicPr>
          <p:nvPr/>
        </p:nvPicPr>
        <p:blipFill>
          <a:blip r:embed="rId3" cstate="print"/>
          <a:srcRect t="7152" b="6744"/>
          <a:stretch>
            <a:fillRect/>
          </a:stretch>
        </p:blipFill>
        <p:spPr>
          <a:xfrm>
            <a:off x="4914900" y="4662488"/>
            <a:ext cx="2667000" cy="1824037"/>
          </a:xfrm>
          <a:prstGeom prst="rect">
            <a:avLst/>
          </a:prstGeom>
        </p:spPr>
      </p:pic>
      <p:pic>
        <p:nvPicPr>
          <p:cNvPr id="4" name="Picture 3" descr="plot3varioplot.bmp"/>
          <p:cNvPicPr>
            <a:picLocks noChangeAspect="1"/>
          </p:cNvPicPr>
          <p:nvPr/>
        </p:nvPicPr>
        <p:blipFill>
          <a:blip r:embed="rId4" cstate="print"/>
          <a:srcRect t="7868" b="6927"/>
          <a:stretch>
            <a:fillRect/>
          </a:stretch>
        </p:blipFill>
        <p:spPr>
          <a:xfrm>
            <a:off x="4914900" y="661988"/>
            <a:ext cx="2667000" cy="1804987"/>
          </a:xfrm>
          <a:prstGeom prst="rect">
            <a:avLst/>
          </a:prstGeom>
        </p:spPr>
      </p:pic>
      <p:pic>
        <p:nvPicPr>
          <p:cNvPr id="5" name="Picture 4" descr="plot4varioplot.bmp"/>
          <p:cNvPicPr>
            <a:picLocks noChangeAspect="1"/>
          </p:cNvPicPr>
          <p:nvPr/>
        </p:nvPicPr>
        <p:blipFill>
          <a:blip r:embed="rId5" cstate="print"/>
          <a:srcRect t="7194" b="6927"/>
          <a:stretch>
            <a:fillRect/>
          </a:stretch>
        </p:blipFill>
        <p:spPr>
          <a:xfrm>
            <a:off x="800100" y="647700"/>
            <a:ext cx="2667000" cy="1819275"/>
          </a:xfrm>
          <a:prstGeom prst="rect">
            <a:avLst/>
          </a:prstGeom>
        </p:spPr>
      </p:pic>
      <p:pic>
        <p:nvPicPr>
          <p:cNvPr id="6" name="Picture 5" descr="plot5varioplot.bmp"/>
          <p:cNvPicPr>
            <a:picLocks noChangeAspect="1"/>
          </p:cNvPicPr>
          <p:nvPr/>
        </p:nvPicPr>
        <p:blipFill>
          <a:blip r:embed="rId6" cstate="print"/>
          <a:srcRect t="7602" b="7194"/>
          <a:stretch>
            <a:fillRect/>
          </a:stretch>
        </p:blipFill>
        <p:spPr>
          <a:xfrm>
            <a:off x="800100" y="4672013"/>
            <a:ext cx="2667000" cy="1804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1700" y="643890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 err="1">
                <a:latin typeface="Symbol" pitchFamily="18" charset="2"/>
              </a:rPr>
              <a:t>D</a:t>
            </a:r>
            <a:r>
              <a:rPr lang="en-US" sz="1200" dirty="0" err="1" smtClean="0"/>
              <a:t>t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53340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r(t)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866900" y="643890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 err="1">
                <a:latin typeface="Symbol" pitchFamily="18" charset="2"/>
              </a:rPr>
              <a:t>D</a:t>
            </a:r>
            <a:r>
              <a:rPr lang="en-US" sz="1200" dirty="0" err="1" smtClean="0"/>
              <a:t>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866900" y="247650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 err="1" smtClean="0">
                <a:latin typeface="Symbol" pitchFamily="18" charset="2"/>
              </a:rPr>
              <a:t>D</a:t>
            </a:r>
            <a:r>
              <a:rPr lang="en-US" sz="1200" dirty="0" err="1" smtClean="0"/>
              <a:t>t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1700" y="247650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 err="1">
                <a:latin typeface="Symbol" pitchFamily="18" charset="2"/>
              </a:rPr>
              <a:t>D</a:t>
            </a:r>
            <a:r>
              <a:rPr lang="en-US" sz="1200" dirty="0" err="1" smtClean="0"/>
              <a:t>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53340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r(t)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2954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r(t)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8200" y="12954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r(t)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0" y="32766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r(t)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4447401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 err="1">
                <a:latin typeface="Symbol" pitchFamily="18" charset="2"/>
              </a:rPr>
              <a:t>D</a:t>
            </a:r>
            <a:r>
              <a:rPr lang="en-US" sz="1200" dirty="0" err="1" smtClean="0"/>
              <a:t>t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828800" y="316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43600" y="316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86200" y="2362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4355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43600" y="4355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5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Autocorrelation in 2D</a:t>
            </a:r>
            <a:endParaRPr lang="en-US" dirty="0"/>
          </a:p>
        </p:txBody>
      </p:sp>
      <p:sp>
        <p:nvSpPr>
          <p:cNvPr id="171" name="Line 2"/>
          <p:cNvSpPr>
            <a:spLocks noChangeShapeType="1"/>
          </p:cNvSpPr>
          <p:nvPr/>
        </p:nvSpPr>
        <p:spPr bwMode="auto">
          <a:xfrm>
            <a:off x="28194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" name="Line 3"/>
          <p:cNvSpPr>
            <a:spLocks noChangeShapeType="1"/>
          </p:cNvSpPr>
          <p:nvPr/>
        </p:nvSpPr>
        <p:spPr bwMode="auto">
          <a:xfrm flipV="1">
            <a:off x="28194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" name="Line 6"/>
          <p:cNvSpPr>
            <a:spLocks noChangeShapeType="1"/>
          </p:cNvSpPr>
          <p:nvPr/>
        </p:nvSpPr>
        <p:spPr bwMode="auto">
          <a:xfrm>
            <a:off x="31813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" name="Line 7"/>
          <p:cNvSpPr>
            <a:spLocks noChangeShapeType="1"/>
          </p:cNvSpPr>
          <p:nvPr/>
        </p:nvSpPr>
        <p:spPr bwMode="auto">
          <a:xfrm flipV="1">
            <a:off x="31813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" name="Line 9"/>
          <p:cNvSpPr>
            <a:spLocks noChangeShapeType="1"/>
          </p:cNvSpPr>
          <p:nvPr/>
        </p:nvSpPr>
        <p:spPr bwMode="auto">
          <a:xfrm>
            <a:off x="35433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6" name="Line 10"/>
          <p:cNvSpPr>
            <a:spLocks noChangeShapeType="1"/>
          </p:cNvSpPr>
          <p:nvPr/>
        </p:nvSpPr>
        <p:spPr bwMode="auto">
          <a:xfrm flipV="1">
            <a:off x="35433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7" name="Line 12"/>
          <p:cNvSpPr>
            <a:spLocks noChangeShapeType="1"/>
          </p:cNvSpPr>
          <p:nvPr/>
        </p:nvSpPr>
        <p:spPr bwMode="auto">
          <a:xfrm>
            <a:off x="39052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" name="Line 13"/>
          <p:cNvSpPr>
            <a:spLocks noChangeShapeType="1"/>
          </p:cNvSpPr>
          <p:nvPr/>
        </p:nvSpPr>
        <p:spPr bwMode="auto">
          <a:xfrm flipV="1">
            <a:off x="39052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9" name="Line 18"/>
          <p:cNvSpPr>
            <a:spLocks noChangeShapeType="1"/>
          </p:cNvSpPr>
          <p:nvPr/>
        </p:nvSpPr>
        <p:spPr bwMode="auto">
          <a:xfrm>
            <a:off x="42672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0" name="Line 19"/>
          <p:cNvSpPr>
            <a:spLocks noChangeShapeType="1"/>
          </p:cNvSpPr>
          <p:nvPr/>
        </p:nvSpPr>
        <p:spPr bwMode="auto">
          <a:xfrm flipV="1">
            <a:off x="42672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1" name="Line 21"/>
          <p:cNvSpPr>
            <a:spLocks noChangeShapeType="1"/>
          </p:cNvSpPr>
          <p:nvPr/>
        </p:nvSpPr>
        <p:spPr bwMode="auto">
          <a:xfrm>
            <a:off x="46291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2" name="Line 22"/>
          <p:cNvSpPr>
            <a:spLocks noChangeShapeType="1"/>
          </p:cNvSpPr>
          <p:nvPr/>
        </p:nvSpPr>
        <p:spPr bwMode="auto">
          <a:xfrm flipV="1">
            <a:off x="462915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3" name="Line 24"/>
          <p:cNvSpPr>
            <a:spLocks noChangeShapeType="1"/>
          </p:cNvSpPr>
          <p:nvPr/>
        </p:nvSpPr>
        <p:spPr bwMode="auto">
          <a:xfrm>
            <a:off x="49911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" name="Line 25"/>
          <p:cNvSpPr>
            <a:spLocks noChangeShapeType="1"/>
          </p:cNvSpPr>
          <p:nvPr/>
        </p:nvSpPr>
        <p:spPr bwMode="auto">
          <a:xfrm flipV="1">
            <a:off x="4991100" y="9842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5" name="Line 27"/>
          <p:cNvSpPr>
            <a:spLocks noChangeShapeType="1"/>
          </p:cNvSpPr>
          <p:nvPr/>
        </p:nvSpPr>
        <p:spPr bwMode="auto">
          <a:xfrm>
            <a:off x="28194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6" name="Line 28"/>
          <p:cNvSpPr>
            <a:spLocks noChangeShapeType="1"/>
          </p:cNvSpPr>
          <p:nvPr/>
        </p:nvSpPr>
        <p:spPr bwMode="auto">
          <a:xfrm flipV="1">
            <a:off x="28194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7" name="Line 30"/>
          <p:cNvSpPr>
            <a:spLocks noChangeShapeType="1"/>
          </p:cNvSpPr>
          <p:nvPr/>
        </p:nvSpPr>
        <p:spPr bwMode="auto">
          <a:xfrm>
            <a:off x="31813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8" name="Line 31"/>
          <p:cNvSpPr>
            <a:spLocks noChangeShapeType="1"/>
          </p:cNvSpPr>
          <p:nvPr/>
        </p:nvSpPr>
        <p:spPr bwMode="auto">
          <a:xfrm flipV="1">
            <a:off x="31813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9" name="Line 33"/>
          <p:cNvSpPr>
            <a:spLocks noChangeShapeType="1"/>
          </p:cNvSpPr>
          <p:nvPr/>
        </p:nvSpPr>
        <p:spPr bwMode="auto">
          <a:xfrm>
            <a:off x="35433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0" name="Line 34"/>
          <p:cNvSpPr>
            <a:spLocks noChangeShapeType="1"/>
          </p:cNvSpPr>
          <p:nvPr/>
        </p:nvSpPr>
        <p:spPr bwMode="auto">
          <a:xfrm flipV="1">
            <a:off x="35433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" name="Line 36"/>
          <p:cNvSpPr>
            <a:spLocks noChangeShapeType="1"/>
          </p:cNvSpPr>
          <p:nvPr/>
        </p:nvSpPr>
        <p:spPr bwMode="auto">
          <a:xfrm>
            <a:off x="39052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" name="Line 37"/>
          <p:cNvSpPr>
            <a:spLocks noChangeShapeType="1"/>
          </p:cNvSpPr>
          <p:nvPr/>
        </p:nvSpPr>
        <p:spPr bwMode="auto">
          <a:xfrm flipV="1">
            <a:off x="39052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3" name="Line 39"/>
          <p:cNvSpPr>
            <a:spLocks noChangeShapeType="1"/>
          </p:cNvSpPr>
          <p:nvPr/>
        </p:nvSpPr>
        <p:spPr bwMode="auto">
          <a:xfrm>
            <a:off x="42672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" name="Line 40"/>
          <p:cNvSpPr>
            <a:spLocks noChangeShapeType="1"/>
          </p:cNvSpPr>
          <p:nvPr/>
        </p:nvSpPr>
        <p:spPr bwMode="auto">
          <a:xfrm flipV="1">
            <a:off x="42672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" name="Line 42"/>
          <p:cNvSpPr>
            <a:spLocks noChangeShapeType="1"/>
          </p:cNvSpPr>
          <p:nvPr/>
        </p:nvSpPr>
        <p:spPr bwMode="auto">
          <a:xfrm>
            <a:off x="46291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6" name="Line 43"/>
          <p:cNvSpPr>
            <a:spLocks noChangeShapeType="1"/>
          </p:cNvSpPr>
          <p:nvPr/>
        </p:nvSpPr>
        <p:spPr bwMode="auto">
          <a:xfrm flipV="1">
            <a:off x="462915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7" name="Line 45"/>
          <p:cNvSpPr>
            <a:spLocks noChangeShapeType="1"/>
          </p:cNvSpPr>
          <p:nvPr/>
        </p:nvSpPr>
        <p:spPr bwMode="auto">
          <a:xfrm>
            <a:off x="49911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" name="Line 46"/>
          <p:cNvSpPr>
            <a:spLocks noChangeShapeType="1"/>
          </p:cNvSpPr>
          <p:nvPr/>
        </p:nvSpPr>
        <p:spPr bwMode="auto">
          <a:xfrm flipV="1">
            <a:off x="4991100" y="13462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9" name="Line 48"/>
          <p:cNvSpPr>
            <a:spLocks noChangeShapeType="1"/>
          </p:cNvSpPr>
          <p:nvPr/>
        </p:nvSpPr>
        <p:spPr bwMode="auto">
          <a:xfrm>
            <a:off x="28194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0" name="Line 49"/>
          <p:cNvSpPr>
            <a:spLocks noChangeShapeType="1"/>
          </p:cNvSpPr>
          <p:nvPr/>
        </p:nvSpPr>
        <p:spPr bwMode="auto">
          <a:xfrm flipV="1">
            <a:off x="28194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1" name="Line 51"/>
          <p:cNvSpPr>
            <a:spLocks noChangeShapeType="1"/>
          </p:cNvSpPr>
          <p:nvPr/>
        </p:nvSpPr>
        <p:spPr bwMode="auto">
          <a:xfrm>
            <a:off x="31813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2" name="Line 52"/>
          <p:cNvSpPr>
            <a:spLocks noChangeShapeType="1"/>
          </p:cNvSpPr>
          <p:nvPr/>
        </p:nvSpPr>
        <p:spPr bwMode="auto">
          <a:xfrm flipV="1">
            <a:off x="31813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" name="Line 54"/>
          <p:cNvSpPr>
            <a:spLocks noChangeShapeType="1"/>
          </p:cNvSpPr>
          <p:nvPr/>
        </p:nvSpPr>
        <p:spPr bwMode="auto">
          <a:xfrm>
            <a:off x="35433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" name="Line 55"/>
          <p:cNvSpPr>
            <a:spLocks noChangeShapeType="1"/>
          </p:cNvSpPr>
          <p:nvPr/>
        </p:nvSpPr>
        <p:spPr bwMode="auto">
          <a:xfrm flipV="1">
            <a:off x="35433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" name="Line 57"/>
          <p:cNvSpPr>
            <a:spLocks noChangeShapeType="1"/>
          </p:cNvSpPr>
          <p:nvPr/>
        </p:nvSpPr>
        <p:spPr bwMode="auto">
          <a:xfrm>
            <a:off x="39052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" name="Line 58"/>
          <p:cNvSpPr>
            <a:spLocks noChangeShapeType="1"/>
          </p:cNvSpPr>
          <p:nvPr/>
        </p:nvSpPr>
        <p:spPr bwMode="auto">
          <a:xfrm flipV="1">
            <a:off x="39052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7" name="Line 60"/>
          <p:cNvSpPr>
            <a:spLocks noChangeShapeType="1"/>
          </p:cNvSpPr>
          <p:nvPr/>
        </p:nvSpPr>
        <p:spPr bwMode="auto">
          <a:xfrm>
            <a:off x="42672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8" name="Line 61"/>
          <p:cNvSpPr>
            <a:spLocks noChangeShapeType="1"/>
          </p:cNvSpPr>
          <p:nvPr/>
        </p:nvSpPr>
        <p:spPr bwMode="auto">
          <a:xfrm flipV="1">
            <a:off x="42672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" name="Line 63"/>
          <p:cNvSpPr>
            <a:spLocks noChangeShapeType="1"/>
          </p:cNvSpPr>
          <p:nvPr/>
        </p:nvSpPr>
        <p:spPr bwMode="auto">
          <a:xfrm>
            <a:off x="46291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" name="Line 64"/>
          <p:cNvSpPr>
            <a:spLocks noChangeShapeType="1"/>
          </p:cNvSpPr>
          <p:nvPr/>
        </p:nvSpPr>
        <p:spPr bwMode="auto">
          <a:xfrm flipV="1">
            <a:off x="462915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" name="Line 66"/>
          <p:cNvSpPr>
            <a:spLocks noChangeShapeType="1"/>
          </p:cNvSpPr>
          <p:nvPr/>
        </p:nvSpPr>
        <p:spPr bwMode="auto">
          <a:xfrm>
            <a:off x="49911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2" name="Line 67"/>
          <p:cNvSpPr>
            <a:spLocks noChangeShapeType="1"/>
          </p:cNvSpPr>
          <p:nvPr/>
        </p:nvSpPr>
        <p:spPr bwMode="auto">
          <a:xfrm flipV="1">
            <a:off x="4991100" y="17081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3" name="Line 69"/>
          <p:cNvSpPr>
            <a:spLocks noChangeShapeType="1"/>
          </p:cNvSpPr>
          <p:nvPr/>
        </p:nvSpPr>
        <p:spPr bwMode="auto">
          <a:xfrm>
            <a:off x="28194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" name="Line 70"/>
          <p:cNvSpPr>
            <a:spLocks noChangeShapeType="1"/>
          </p:cNvSpPr>
          <p:nvPr/>
        </p:nvSpPr>
        <p:spPr bwMode="auto">
          <a:xfrm flipV="1">
            <a:off x="28194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" name="Line 72"/>
          <p:cNvSpPr>
            <a:spLocks noChangeShapeType="1"/>
          </p:cNvSpPr>
          <p:nvPr/>
        </p:nvSpPr>
        <p:spPr bwMode="auto">
          <a:xfrm>
            <a:off x="31813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6" name="Line 73"/>
          <p:cNvSpPr>
            <a:spLocks noChangeShapeType="1"/>
          </p:cNvSpPr>
          <p:nvPr/>
        </p:nvSpPr>
        <p:spPr bwMode="auto">
          <a:xfrm flipV="1">
            <a:off x="31813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" name="Line 75"/>
          <p:cNvSpPr>
            <a:spLocks noChangeShapeType="1"/>
          </p:cNvSpPr>
          <p:nvPr/>
        </p:nvSpPr>
        <p:spPr bwMode="auto">
          <a:xfrm>
            <a:off x="35433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8" name="Line 76"/>
          <p:cNvSpPr>
            <a:spLocks noChangeShapeType="1"/>
          </p:cNvSpPr>
          <p:nvPr/>
        </p:nvSpPr>
        <p:spPr bwMode="auto">
          <a:xfrm flipV="1">
            <a:off x="35433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9" name="Line 78"/>
          <p:cNvSpPr>
            <a:spLocks noChangeShapeType="1"/>
          </p:cNvSpPr>
          <p:nvPr/>
        </p:nvSpPr>
        <p:spPr bwMode="auto">
          <a:xfrm>
            <a:off x="39052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0" name="Line 79"/>
          <p:cNvSpPr>
            <a:spLocks noChangeShapeType="1"/>
          </p:cNvSpPr>
          <p:nvPr/>
        </p:nvSpPr>
        <p:spPr bwMode="auto">
          <a:xfrm flipV="1">
            <a:off x="39052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1" name="Line 81"/>
          <p:cNvSpPr>
            <a:spLocks noChangeShapeType="1"/>
          </p:cNvSpPr>
          <p:nvPr/>
        </p:nvSpPr>
        <p:spPr bwMode="auto">
          <a:xfrm>
            <a:off x="42672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2" name="Line 82"/>
          <p:cNvSpPr>
            <a:spLocks noChangeShapeType="1"/>
          </p:cNvSpPr>
          <p:nvPr/>
        </p:nvSpPr>
        <p:spPr bwMode="auto">
          <a:xfrm flipV="1">
            <a:off x="42672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3" name="Line 84"/>
          <p:cNvSpPr>
            <a:spLocks noChangeShapeType="1"/>
          </p:cNvSpPr>
          <p:nvPr/>
        </p:nvSpPr>
        <p:spPr bwMode="auto">
          <a:xfrm>
            <a:off x="46291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4" name="Line 85"/>
          <p:cNvSpPr>
            <a:spLocks noChangeShapeType="1"/>
          </p:cNvSpPr>
          <p:nvPr/>
        </p:nvSpPr>
        <p:spPr bwMode="auto">
          <a:xfrm flipV="1">
            <a:off x="462915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" name="Line 87"/>
          <p:cNvSpPr>
            <a:spLocks noChangeShapeType="1"/>
          </p:cNvSpPr>
          <p:nvPr/>
        </p:nvSpPr>
        <p:spPr bwMode="auto">
          <a:xfrm>
            <a:off x="49911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6" name="Line 88"/>
          <p:cNvSpPr>
            <a:spLocks noChangeShapeType="1"/>
          </p:cNvSpPr>
          <p:nvPr/>
        </p:nvSpPr>
        <p:spPr bwMode="auto">
          <a:xfrm flipV="1">
            <a:off x="4991100" y="20701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7" name="Line 90"/>
          <p:cNvSpPr>
            <a:spLocks noChangeShapeType="1"/>
          </p:cNvSpPr>
          <p:nvPr/>
        </p:nvSpPr>
        <p:spPr bwMode="auto">
          <a:xfrm>
            <a:off x="28194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8" name="Line 91"/>
          <p:cNvSpPr>
            <a:spLocks noChangeShapeType="1"/>
          </p:cNvSpPr>
          <p:nvPr/>
        </p:nvSpPr>
        <p:spPr bwMode="auto">
          <a:xfrm flipV="1">
            <a:off x="28194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9" name="Line 93"/>
          <p:cNvSpPr>
            <a:spLocks noChangeShapeType="1"/>
          </p:cNvSpPr>
          <p:nvPr/>
        </p:nvSpPr>
        <p:spPr bwMode="auto">
          <a:xfrm>
            <a:off x="31813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0" name="Line 94"/>
          <p:cNvSpPr>
            <a:spLocks noChangeShapeType="1"/>
          </p:cNvSpPr>
          <p:nvPr/>
        </p:nvSpPr>
        <p:spPr bwMode="auto">
          <a:xfrm flipV="1">
            <a:off x="31813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1" name="Line 96"/>
          <p:cNvSpPr>
            <a:spLocks noChangeShapeType="1"/>
          </p:cNvSpPr>
          <p:nvPr/>
        </p:nvSpPr>
        <p:spPr bwMode="auto">
          <a:xfrm>
            <a:off x="35433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" name="Line 97"/>
          <p:cNvSpPr>
            <a:spLocks noChangeShapeType="1"/>
          </p:cNvSpPr>
          <p:nvPr/>
        </p:nvSpPr>
        <p:spPr bwMode="auto">
          <a:xfrm flipV="1">
            <a:off x="35433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3" name="Line 99"/>
          <p:cNvSpPr>
            <a:spLocks noChangeShapeType="1"/>
          </p:cNvSpPr>
          <p:nvPr/>
        </p:nvSpPr>
        <p:spPr bwMode="auto">
          <a:xfrm>
            <a:off x="39052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4" name="Line 100"/>
          <p:cNvSpPr>
            <a:spLocks noChangeShapeType="1"/>
          </p:cNvSpPr>
          <p:nvPr/>
        </p:nvSpPr>
        <p:spPr bwMode="auto">
          <a:xfrm flipV="1">
            <a:off x="39052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" name="Line 102"/>
          <p:cNvSpPr>
            <a:spLocks noChangeShapeType="1"/>
          </p:cNvSpPr>
          <p:nvPr/>
        </p:nvSpPr>
        <p:spPr bwMode="auto">
          <a:xfrm>
            <a:off x="42672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6" name="Line 103"/>
          <p:cNvSpPr>
            <a:spLocks noChangeShapeType="1"/>
          </p:cNvSpPr>
          <p:nvPr/>
        </p:nvSpPr>
        <p:spPr bwMode="auto">
          <a:xfrm flipV="1">
            <a:off x="42672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7" name="Line 105"/>
          <p:cNvSpPr>
            <a:spLocks noChangeShapeType="1"/>
          </p:cNvSpPr>
          <p:nvPr/>
        </p:nvSpPr>
        <p:spPr bwMode="auto">
          <a:xfrm>
            <a:off x="46291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8" name="Line 106"/>
          <p:cNvSpPr>
            <a:spLocks noChangeShapeType="1"/>
          </p:cNvSpPr>
          <p:nvPr/>
        </p:nvSpPr>
        <p:spPr bwMode="auto">
          <a:xfrm flipV="1">
            <a:off x="462915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9" name="Line 108"/>
          <p:cNvSpPr>
            <a:spLocks noChangeShapeType="1"/>
          </p:cNvSpPr>
          <p:nvPr/>
        </p:nvSpPr>
        <p:spPr bwMode="auto">
          <a:xfrm>
            <a:off x="49911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0" name="Line 109"/>
          <p:cNvSpPr>
            <a:spLocks noChangeShapeType="1"/>
          </p:cNvSpPr>
          <p:nvPr/>
        </p:nvSpPr>
        <p:spPr bwMode="auto">
          <a:xfrm flipV="1">
            <a:off x="4991100" y="24320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1" name="Line 111"/>
          <p:cNvSpPr>
            <a:spLocks noChangeShapeType="1"/>
          </p:cNvSpPr>
          <p:nvPr/>
        </p:nvSpPr>
        <p:spPr bwMode="auto">
          <a:xfrm>
            <a:off x="28194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2" name="Line 112"/>
          <p:cNvSpPr>
            <a:spLocks noChangeShapeType="1"/>
          </p:cNvSpPr>
          <p:nvPr/>
        </p:nvSpPr>
        <p:spPr bwMode="auto">
          <a:xfrm flipV="1">
            <a:off x="28194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3" name="Line 114"/>
          <p:cNvSpPr>
            <a:spLocks noChangeShapeType="1"/>
          </p:cNvSpPr>
          <p:nvPr/>
        </p:nvSpPr>
        <p:spPr bwMode="auto">
          <a:xfrm>
            <a:off x="31813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4" name="Line 115"/>
          <p:cNvSpPr>
            <a:spLocks noChangeShapeType="1"/>
          </p:cNvSpPr>
          <p:nvPr/>
        </p:nvSpPr>
        <p:spPr bwMode="auto">
          <a:xfrm flipV="1">
            <a:off x="31813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" name="Line 117"/>
          <p:cNvSpPr>
            <a:spLocks noChangeShapeType="1"/>
          </p:cNvSpPr>
          <p:nvPr/>
        </p:nvSpPr>
        <p:spPr bwMode="auto">
          <a:xfrm>
            <a:off x="35433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" name="Line 118"/>
          <p:cNvSpPr>
            <a:spLocks noChangeShapeType="1"/>
          </p:cNvSpPr>
          <p:nvPr/>
        </p:nvSpPr>
        <p:spPr bwMode="auto">
          <a:xfrm flipV="1">
            <a:off x="35433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7" name="Line 120"/>
          <p:cNvSpPr>
            <a:spLocks noChangeShapeType="1"/>
          </p:cNvSpPr>
          <p:nvPr/>
        </p:nvSpPr>
        <p:spPr bwMode="auto">
          <a:xfrm>
            <a:off x="39052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8" name="Line 121"/>
          <p:cNvSpPr>
            <a:spLocks noChangeShapeType="1"/>
          </p:cNvSpPr>
          <p:nvPr/>
        </p:nvSpPr>
        <p:spPr bwMode="auto">
          <a:xfrm flipV="1">
            <a:off x="39052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" name="Line 123"/>
          <p:cNvSpPr>
            <a:spLocks noChangeShapeType="1"/>
          </p:cNvSpPr>
          <p:nvPr/>
        </p:nvSpPr>
        <p:spPr bwMode="auto">
          <a:xfrm>
            <a:off x="42672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" name="Line 124"/>
          <p:cNvSpPr>
            <a:spLocks noChangeShapeType="1"/>
          </p:cNvSpPr>
          <p:nvPr/>
        </p:nvSpPr>
        <p:spPr bwMode="auto">
          <a:xfrm flipV="1">
            <a:off x="42672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" name="Line 126"/>
          <p:cNvSpPr>
            <a:spLocks noChangeShapeType="1"/>
          </p:cNvSpPr>
          <p:nvPr/>
        </p:nvSpPr>
        <p:spPr bwMode="auto">
          <a:xfrm>
            <a:off x="46291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2" name="Line 127"/>
          <p:cNvSpPr>
            <a:spLocks noChangeShapeType="1"/>
          </p:cNvSpPr>
          <p:nvPr/>
        </p:nvSpPr>
        <p:spPr bwMode="auto">
          <a:xfrm flipV="1">
            <a:off x="462915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3" name="Line 129"/>
          <p:cNvSpPr>
            <a:spLocks noChangeShapeType="1"/>
          </p:cNvSpPr>
          <p:nvPr/>
        </p:nvSpPr>
        <p:spPr bwMode="auto">
          <a:xfrm>
            <a:off x="49911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4" name="Line 130"/>
          <p:cNvSpPr>
            <a:spLocks noChangeShapeType="1"/>
          </p:cNvSpPr>
          <p:nvPr/>
        </p:nvSpPr>
        <p:spPr bwMode="auto">
          <a:xfrm flipV="1">
            <a:off x="4991100" y="279400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5" name="Line 132"/>
          <p:cNvSpPr>
            <a:spLocks noChangeShapeType="1"/>
          </p:cNvSpPr>
          <p:nvPr/>
        </p:nvSpPr>
        <p:spPr bwMode="auto">
          <a:xfrm>
            <a:off x="28194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6" name="Line 133"/>
          <p:cNvSpPr>
            <a:spLocks noChangeShapeType="1"/>
          </p:cNvSpPr>
          <p:nvPr/>
        </p:nvSpPr>
        <p:spPr bwMode="auto">
          <a:xfrm flipV="1">
            <a:off x="28194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7" name="Line 135"/>
          <p:cNvSpPr>
            <a:spLocks noChangeShapeType="1"/>
          </p:cNvSpPr>
          <p:nvPr/>
        </p:nvSpPr>
        <p:spPr bwMode="auto">
          <a:xfrm>
            <a:off x="31813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8" name="Line 136"/>
          <p:cNvSpPr>
            <a:spLocks noChangeShapeType="1"/>
          </p:cNvSpPr>
          <p:nvPr/>
        </p:nvSpPr>
        <p:spPr bwMode="auto">
          <a:xfrm flipV="1">
            <a:off x="31813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9" name="Line 138"/>
          <p:cNvSpPr>
            <a:spLocks noChangeShapeType="1"/>
          </p:cNvSpPr>
          <p:nvPr/>
        </p:nvSpPr>
        <p:spPr bwMode="auto">
          <a:xfrm>
            <a:off x="35433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0" name="Line 139"/>
          <p:cNvSpPr>
            <a:spLocks noChangeShapeType="1"/>
          </p:cNvSpPr>
          <p:nvPr/>
        </p:nvSpPr>
        <p:spPr bwMode="auto">
          <a:xfrm flipV="1">
            <a:off x="35433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" name="Line 141"/>
          <p:cNvSpPr>
            <a:spLocks noChangeShapeType="1"/>
          </p:cNvSpPr>
          <p:nvPr/>
        </p:nvSpPr>
        <p:spPr bwMode="auto">
          <a:xfrm>
            <a:off x="39052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2" name="Line 142"/>
          <p:cNvSpPr>
            <a:spLocks noChangeShapeType="1"/>
          </p:cNvSpPr>
          <p:nvPr/>
        </p:nvSpPr>
        <p:spPr bwMode="auto">
          <a:xfrm flipV="1">
            <a:off x="39052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3" name="Line 144"/>
          <p:cNvSpPr>
            <a:spLocks noChangeShapeType="1"/>
          </p:cNvSpPr>
          <p:nvPr/>
        </p:nvSpPr>
        <p:spPr bwMode="auto">
          <a:xfrm>
            <a:off x="42672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4" name="Line 145"/>
          <p:cNvSpPr>
            <a:spLocks noChangeShapeType="1"/>
          </p:cNvSpPr>
          <p:nvPr/>
        </p:nvSpPr>
        <p:spPr bwMode="auto">
          <a:xfrm flipV="1">
            <a:off x="42672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5" name="Line 147"/>
          <p:cNvSpPr>
            <a:spLocks noChangeShapeType="1"/>
          </p:cNvSpPr>
          <p:nvPr/>
        </p:nvSpPr>
        <p:spPr bwMode="auto">
          <a:xfrm>
            <a:off x="46291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" name="Line 148"/>
          <p:cNvSpPr>
            <a:spLocks noChangeShapeType="1"/>
          </p:cNvSpPr>
          <p:nvPr/>
        </p:nvSpPr>
        <p:spPr bwMode="auto">
          <a:xfrm flipV="1">
            <a:off x="462915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7" name="Line 150"/>
          <p:cNvSpPr>
            <a:spLocks noChangeShapeType="1"/>
          </p:cNvSpPr>
          <p:nvPr/>
        </p:nvSpPr>
        <p:spPr bwMode="auto">
          <a:xfrm>
            <a:off x="49911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8" name="Line 151"/>
          <p:cNvSpPr>
            <a:spLocks noChangeShapeType="1"/>
          </p:cNvSpPr>
          <p:nvPr/>
        </p:nvSpPr>
        <p:spPr bwMode="auto">
          <a:xfrm flipV="1">
            <a:off x="4991100" y="3155950"/>
            <a:ext cx="12065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9" name="Line 154"/>
          <p:cNvSpPr>
            <a:spLocks noChangeShapeType="1"/>
          </p:cNvSpPr>
          <p:nvPr/>
        </p:nvSpPr>
        <p:spPr bwMode="auto">
          <a:xfrm flipV="1">
            <a:off x="3595688" y="1046163"/>
            <a:ext cx="36195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0" name="Line 155"/>
          <p:cNvSpPr>
            <a:spLocks noChangeShapeType="1"/>
          </p:cNvSpPr>
          <p:nvPr/>
        </p:nvSpPr>
        <p:spPr bwMode="auto">
          <a:xfrm>
            <a:off x="3549650" y="17668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1" name="Freeform 156"/>
          <p:cNvSpPr>
            <a:spLocks/>
          </p:cNvSpPr>
          <p:nvPr/>
        </p:nvSpPr>
        <p:spPr bwMode="auto">
          <a:xfrm>
            <a:off x="3671888" y="1612900"/>
            <a:ext cx="84138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" y="36"/>
              </a:cxn>
              <a:cxn ang="0">
                <a:pos x="43" y="96"/>
              </a:cxn>
            </a:cxnLst>
            <a:rect l="0" t="0" r="r" b="b"/>
            <a:pathLst>
              <a:path w="53" h="96">
                <a:moveTo>
                  <a:pt x="0" y="0"/>
                </a:moveTo>
                <a:cubicBezTo>
                  <a:pt x="8" y="6"/>
                  <a:pt x="39" y="20"/>
                  <a:pt x="46" y="36"/>
                </a:cubicBezTo>
                <a:cubicBezTo>
                  <a:pt x="53" y="52"/>
                  <a:pt x="48" y="74"/>
                  <a:pt x="43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72" name="Object 157"/>
          <p:cNvGraphicFramePr>
            <a:graphicFrameLocks noChangeAspect="1"/>
          </p:cNvGraphicFramePr>
          <p:nvPr/>
        </p:nvGraphicFramePr>
        <p:xfrm>
          <a:off x="3757613" y="1504950"/>
          <a:ext cx="9906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Equation" r:id="rId3" imgW="660240" imgH="164880" progId="Equation.DSMT4">
                  <p:embed/>
                </p:oleObj>
              </mc:Choice>
              <mc:Fallback>
                <p:oleObj name="Equation" r:id="rId3" imgW="660240" imgH="1648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613" y="1504950"/>
                        <a:ext cx="99060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" name="Line 162"/>
          <p:cNvSpPr>
            <a:spLocks noChangeShapeType="1"/>
          </p:cNvSpPr>
          <p:nvPr/>
        </p:nvSpPr>
        <p:spPr bwMode="auto">
          <a:xfrm flipV="1">
            <a:off x="5105400" y="37338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4" name="Line 163"/>
          <p:cNvSpPr>
            <a:spLocks noChangeShapeType="1"/>
          </p:cNvSpPr>
          <p:nvPr/>
        </p:nvSpPr>
        <p:spPr bwMode="auto">
          <a:xfrm>
            <a:off x="4953000" y="6477000"/>
            <a:ext cx="3505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75" name="Object 164"/>
          <p:cNvGraphicFramePr>
            <a:graphicFrameLocks noChangeAspect="1"/>
          </p:cNvGraphicFramePr>
          <p:nvPr/>
        </p:nvGraphicFramePr>
        <p:xfrm>
          <a:off x="5086350" y="3452813"/>
          <a:ext cx="20796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Equation" r:id="rId5" imgW="1600200" imgH="406080" progId="Equation.DSMT4">
                  <p:embed/>
                </p:oleObj>
              </mc:Choice>
              <mc:Fallback>
                <p:oleObj name="Equation" r:id="rId5" imgW="1600200" imgH="4060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3452813"/>
                        <a:ext cx="2079625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" name="Oval 165"/>
          <p:cNvSpPr>
            <a:spLocks noChangeArrowheads="1"/>
          </p:cNvSpPr>
          <p:nvPr/>
        </p:nvSpPr>
        <p:spPr bwMode="auto">
          <a:xfrm>
            <a:off x="6248400" y="4876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Oval 166"/>
          <p:cNvSpPr>
            <a:spLocks noChangeArrowheads="1"/>
          </p:cNvSpPr>
          <p:nvPr/>
        </p:nvSpPr>
        <p:spPr bwMode="auto">
          <a:xfrm>
            <a:off x="6672263" y="551815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Oval 167"/>
          <p:cNvSpPr>
            <a:spLocks noChangeArrowheads="1"/>
          </p:cNvSpPr>
          <p:nvPr/>
        </p:nvSpPr>
        <p:spPr bwMode="auto">
          <a:xfrm>
            <a:off x="6019800" y="5334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Oval 168"/>
          <p:cNvSpPr>
            <a:spLocks noChangeArrowheads="1"/>
          </p:cNvSpPr>
          <p:nvPr/>
        </p:nvSpPr>
        <p:spPr bwMode="auto">
          <a:xfrm>
            <a:off x="6705600" y="4572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Oval 169"/>
          <p:cNvSpPr>
            <a:spLocks noChangeArrowheads="1"/>
          </p:cNvSpPr>
          <p:nvPr/>
        </p:nvSpPr>
        <p:spPr bwMode="auto">
          <a:xfrm>
            <a:off x="7162800" y="5181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Oval 170"/>
          <p:cNvSpPr>
            <a:spLocks noChangeArrowheads="1"/>
          </p:cNvSpPr>
          <p:nvPr/>
        </p:nvSpPr>
        <p:spPr bwMode="auto">
          <a:xfrm>
            <a:off x="64770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Oval 171"/>
          <p:cNvSpPr>
            <a:spLocks noChangeArrowheads="1"/>
          </p:cNvSpPr>
          <p:nvPr/>
        </p:nvSpPr>
        <p:spPr bwMode="auto">
          <a:xfrm>
            <a:off x="6705600" y="4800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Oval 172"/>
          <p:cNvSpPr>
            <a:spLocks noChangeArrowheads="1"/>
          </p:cNvSpPr>
          <p:nvPr/>
        </p:nvSpPr>
        <p:spPr bwMode="auto">
          <a:xfrm>
            <a:off x="7162800" y="4495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Oval 173"/>
          <p:cNvSpPr>
            <a:spLocks noChangeArrowheads="1"/>
          </p:cNvSpPr>
          <p:nvPr/>
        </p:nvSpPr>
        <p:spPr bwMode="auto">
          <a:xfrm>
            <a:off x="6858000" y="4267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Oval 174"/>
          <p:cNvSpPr>
            <a:spLocks noChangeArrowheads="1"/>
          </p:cNvSpPr>
          <p:nvPr/>
        </p:nvSpPr>
        <p:spPr bwMode="auto">
          <a:xfrm>
            <a:off x="7315200" y="3962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Oval 175"/>
          <p:cNvSpPr>
            <a:spLocks noChangeArrowheads="1"/>
          </p:cNvSpPr>
          <p:nvPr/>
        </p:nvSpPr>
        <p:spPr bwMode="auto">
          <a:xfrm>
            <a:off x="5943600" y="4800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Oval 176"/>
          <p:cNvSpPr>
            <a:spLocks noChangeArrowheads="1"/>
          </p:cNvSpPr>
          <p:nvPr/>
        </p:nvSpPr>
        <p:spPr bwMode="auto">
          <a:xfrm>
            <a:off x="6400800" y="4495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Oval 177"/>
          <p:cNvSpPr>
            <a:spLocks noChangeArrowheads="1"/>
          </p:cNvSpPr>
          <p:nvPr/>
        </p:nvSpPr>
        <p:spPr bwMode="auto">
          <a:xfrm>
            <a:off x="5791200" y="53340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78"/>
          <p:cNvSpPr>
            <a:spLocks noChangeArrowheads="1"/>
          </p:cNvSpPr>
          <p:nvPr/>
        </p:nvSpPr>
        <p:spPr bwMode="auto">
          <a:xfrm>
            <a:off x="6248400" y="59436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79"/>
          <p:cNvSpPr>
            <a:spLocks noChangeArrowheads="1"/>
          </p:cNvSpPr>
          <p:nvPr/>
        </p:nvSpPr>
        <p:spPr bwMode="auto">
          <a:xfrm>
            <a:off x="5562600" y="5791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Oval 180"/>
          <p:cNvSpPr>
            <a:spLocks noChangeArrowheads="1"/>
          </p:cNvSpPr>
          <p:nvPr/>
        </p:nvSpPr>
        <p:spPr bwMode="auto">
          <a:xfrm>
            <a:off x="6248400" y="50292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Oval 181"/>
          <p:cNvSpPr>
            <a:spLocks noChangeArrowheads="1"/>
          </p:cNvSpPr>
          <p:nvPr/>
        </p:nvSpPr>
        <p:spPr bwMode="auto">
          <a:xfrm>
            <a:off x="6019800" y="54864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Oval 182"/>
          <p:cNvSpPr>
            <a:spLocks noChangeArrowheads="1"/>
          </p:cNvSpPr>
          <p:nvPr/>
        </p:nvSpPr>
        <p:spPr bwMode="auto">
          <a:xfrm>
            <a:off x="6248400" y="5257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Oval 183"/>
          <p:cNvSpPr>
            <a:spLocks noChangeArrowheads="1"/>
          </p:cNvSpPr>
          <p:nvPr/>
        </p:nvSpPr>
        <p:spPr bwMode="auto">
          <a:xfrm>
            <a:off x="5486400" y="5257800"/>
            <a:ext cx="76200" cy="762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84"/>
          <p:cNvSpPr>
            <a:spLocks noChangeShapeType="1"/>
          </p:cNvSpPr>
          <p:nvPr/>
        </p:nvSpPr>
        <p:spPr bwMode="auto">
          <a:xfrm>
            <a:off x="5124450" y="554355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6" name="Line 185"/>
          <p:cNvSpPr>
            <a:spLocks noChangeShapeType="1"/>
          </p:cNvSpPr>
          <p:nvPr/>
        </p:nvSpPr>
        <p:spPr bwMode="auto">
          <a:xfrm>
            <a:off x="6705600" y="556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" name="Line 188"/>
          <p:cNvSpPr>
            <a:spLocks noChangeShapeType="1"/>
          </p:cNvSpPr>
          <p:nvPr/>
        </p:nvSpPr>
        <p:spPr bwMode="auto">
          <a:xfrm flipV="1">
            <a:off x="5105400" y="3695700"/>
            <a:ext cx="2476500" cy="278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8" name="Line 190"/>
          <p:cNvSpPr>
            <a:spLocks noChangeShapeType="1"/>
          </p:cNvSpPr>
          <p:nvPr/>
        </p:nvSpPr>
        <p:spPr bwMode="auto">
          <a:xfrm flipV="1">
            <a:off x="1021357" y="37338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9" name="Line 191"/>
          <p:cNvSpPr>
            <a:spLocks noChangeShapeType="1"/>
          </p:cNvSpPr>
          <p:nvPr/>
        </p:nvSpPr>
        <p:spPr bwMode="auto">
          <a:xfrm>
            <a:off x="868957" y="6477000"/>
            <a:ext cx="3505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0" name="Text Box 193"/>
          <p:cNvSpPr txBox="1">
            <a:spLocks noChangeArrowheads="1"/>
          </p:cNvSpPr>
          <p:nvPr/>
        </p:nvSpPr>
        <p:spPr bwMode="auto">
          <a:xfrm>
            <a:off x="640357" y="4267200"/>
            <a:ext cx="314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01" name="Line 199"/>
          <p:cNvSpPr>
            <a:spLocks noChangeShapeType="1"/>
          </p:cNvSpPr>
          <p:nvPr/>
        </p:nvSpPr>
        <p:spPr bwMode="auto">
          <a:xfrm flipH="1">
            <a:off x="1372195" y="5075238"/>
            <a:ext cx="4763" cy="1401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2" name="Line 200"/>
          <p:cNvSpPr>
            <a:spLocks noChangeShapeType="1"/>
          </p:cNvSpPr>
          <p:nvPr/>
        </p:nvSpPr>
        <p:spPr bwMode="auto">
          <a:xfrm flipH="1">
            <a:off x="1836487" y="5811838"/>
            <a:ext cx="7194" cy="67564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3" name="Line 201"/>
          <p:cNvSpPr>
            <a:spLocks noChangeShapeType="1"/>
          </p:cNvSpPr>
          <p:nvPr/>
        </p:nvSpPr>
        <p:spPr bwMode="auto">
          <a:xfrm flipH="1">
            <a:off x="2672357" y="6375400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4" name="Line 202"/>
          <p:cNvSpPr>
            <a:spLocks noChangeShapeType="1"/>
          </p:cNvSpPr>
          <p:nvPr/>
        </p:nvSpPr>
        <p:spPr bwMode="auto">
          <a:xfrm flipH="1">
            <a:off x="3353395" y="6486525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5" name="Line 203"/>
          <p:cNvSpPr>
            <a:spLocks noChangeShapeType="1"/>
          </p:cNvSpPr>
          <p:nvPr/>
        </p:nvSpPr>
        <p:spPr bwMode="auto">
          <a:xfrm flipH="1">
            <a:off x="3983632" y="6373813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06" name="Object 204"/>
          <p:cNvGraphicFramePr>
            <a:graphicFrameLocks noChangeAspect="1"/>
          </p:cNvGraphicFramePr>
          <p:nvPr/>
        </p:nvGraphicFramePr>
        <p:xfrm>
          <a:off x="1097557" y="3429000"/>
          <a:ext cx="14684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Equation" r:id="rId7" imgW="1130040" imgH="368280" progId="Equation.DSMT4">
                  <p:embed/>
                </p:oleObj>
              </mc:Choice>
              <mc:Fallback>
                <p:oleObj name="Equation" r:id="rId7" imgW="1130040" imgH="368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557" y="3429000"/>
                        <a:ext cx="14684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" name="Text Box 205"/>
          <p:cNvSpPr txBox="1">
            <a:spLocks noChangeArrowheads="1"/>
          </p:cNvSpPr>
          <p:nvPr/>
        </p:nvSpPr>
        <p:spPr bwMode="auto">
          <a:xfrm>
            <a:off x="304800" y="4876800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r(|</a:t>
            </a:r>
            <a:r>
              <a:rPr lang="en-US" b="1" dirty="0" smtClean="0"/>
              <a:t>h</a:t>
            </a:r>
            <a:r>
              <a:rPr lang="en-US" dirty="0" smtClean="0"/>
              <a:t>|)</a:t>
            </a:r>
            <a:endParaRPr lang="en-US" dirty="0"/>
          </a:p>
        </p:txBody>
      </p:sp>
      <p:sp>
        <p:nvSpPr>
          <p:cNvPr id="308" name="Text Box 206"/>
          <p:cNvSpPr txBox="1">
            <a:spLocks noChangeArrowheads="1"/>
          </p:cNvSpPr>
          <p:nvPr/>
        </p:nvSpPr>
        <p:spPr bwMode="auto">
          <a:xfrm>
            <a:off x="3100982" y="5943600"/>
            <a:ext cx="1547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Lag </a:t>
            </a:r>
            <a:r>
              <a:rPr lang="en-US" sz="1600" dirty="0" smtClean="0"/>
              <a:t>distance |</a:t>
            </a:r>
            <a:r>
              <a:rPr lang="en-US" sz="1600" b="1" dirty="0" smtClean="0"/>
              <a:t>h</a:t>
            </a:r>
            <a:r>
              <a:rPr lang="en-US" sz="1600" dirty="0" smtClean="0"/>
              <a:t>|</a:t>
            </a:r>
            <a:endParaRPr lang="en-US" sz="1600" dirty="0"/>
          </a:p>
        </p:txBody>
      </p:sp>
      <p:graphicFrame>
        <p:nvGraphicFramePr>
          <p:cNvPr id="309" name="Object 6"/>
          <p:cNvGraphicFramePr>
            <a:graphicFrameLocks noChangeAspect="1"/>
          </p:cNvGraphicFramePr>
          <p:nvPr/>
        </p:nvGraphicFramePr>
        <p:xfrm>
          <a:off x="6537325" y="6534150"/>
          <a:ext cx="33178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8" name="Equation" r:id="rId9" imgW="253800" imgH="190440" progId="Equation.DSMT4">
                  <p:embed/>
                </p:oleObj>
              </mc:Choice>
              <mc:Fallback>
                <p:oleObj name="Equation" r:id="rId9" imgW="253800" imgH="1904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325" y="6534150"/>
                        <a:ext cx="331788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" name="Object 7"/>
          <p:cNvGraphicFramePr>
            <a:graphicFrameLocks noChangeAspect="1"/>
          </p:cNvGraphicFramePr>
          <p:nvPr/>
        </p:nvGraphicFramePr>
        <p:xfrm>
          <a:off x="4495800" y="5376863"/>
          <a:ext cx="582612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376863"/>
                        <a:ext cx="582612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" name="Object 8"/>
          <p:cNvGraphicFramePr>
            <a:graphicFrameLocks noChangeAspect="1"/>
          </p:cNvGraphicFramePr>
          <p:nvPr/>
        </p:nvGraphicFramePr>
        <p:xfrm>
          <a:off x="3216275" y="1814513"/>
          <a:ext cx="331788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0" name="Equation" r:id="rId13" imgW="253800" imgH="190440" progId="Equation.DSMT4">
                  <p:embed/>
                </p:oleObj>
              </mc:Choice>
              <mc:Fallback>
                <p:oleObj name="Equation" r:id="rId13" imgW="253800" imgH="1904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1814513"/>
                        <a:ext cx="331788" cy="24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" name="Object 9"/>
          <p:cNvGraphicFramePr>
            <a:graphicFrameLocks noChangeAspect="1"/>
          </p:cNvGraphicFramePr>
          <p:nvPr/>
        </p:nvGraphicFramePr>
        <p:xfrm>
          <a:off x="3854450" y="747713"/>
          <a:ext cx="579438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Equation" r:id="rId15" imgW="444240" imgH="190440" progId="Equation.DSMT4">
                  <p:embed/>
                </p:oleObj>
              </mc:Choice>
              <mc:Fallback>
                <p:oleObj name="Equation" r:id="rId15" imgW="444240" imgH="1904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747713"/>
                        <a:ext cx="579438" cy="24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" name="Oval 312"/>
          <p:cNvSpPr/>
          <p:nvPr/>
        </p:nvSpPr>
        <p:spPr>
          <a:xfrm>
            <a:off x="983257" y="44577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1340445" y="50387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1807170" y="56959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2635845" y="62912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3316882" y="65960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3945532" y="62912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Line 154"/>
          <p:cNvSpPr>
            <a:spLocks noChangeShapeType="1"/>
          </p:cNvSpPr>
          <p:nvPr/>
        </p:nvSpPr>
        <p:spPr bwMode="auto">
          <a:xfrm flipV="1">
            <a:off x="6115050" y="1198563"/>
            <a:ext cx="36195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0" name="Object 158"/>
          <p:cNvGraphicFramePr>
            <a:graphicFrameLocks noChangeAspect="1"/>
          </p:cNvGraphicFramePr>
          <p:nvPr/>
        </p:nvGraphicFramePr>
        <p:xfrm>
          <a:off x="6410325" y="1517650"/>
          <a:ext cx="10477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Equation" r:id="rId17" imgW="698400" imgH="190440" progId="Equation.DSMT4">
                  <p:embed/>
                </p:oleObj>
              </mc:Choice>
              <mc:Fallback>
                <p:oleObj name="Equation" r:id="rId17" imgW="698400" imgH="1904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325" y="1517650"/>
                        <a:ext cx="10477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" name="Line 154"/>
          <p:cNvSpPr>
            <a:spLocks noChangeShapeType="1"/>
          </p:cNvSpPr>
          <p:nvPr/>
        </p:nvSpPr>
        <p:spPr bwMode="auto">
          <a:xfrm flipV="1">
            <a:off x="4688922" y="2488370"/>
            <a:ext cx="36195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" name="Line 154"/>
          <p:cNvSpPr>
            <a:spLocks noChangeShapeType="1"/>
          </p:cNvSpPr>
          <p:nvPr/>
        </p:nvSpPr>
        <p:spPr bwMode="auto">
          <a:xfrm flipV="1">
            <a:off x="4307223" y="2508643"/>
            <a:ext cx="36195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correlogram</a:t>
            </a:r>
            <a:endParaRPr lang="en-US" dirty="0"/>
          </a:p>
        </p:txBody>
      </p:sp>
      <p:sp>
        <p:nvSpPr>
          <p:cNvPr id="3" name="Line 190"/>
          <p:cNvSpPr>
            <a:spLocks noChangeShapeType="1"/>
          </p:cNvSpPr>
          <p:nvPr/>
        </p:nvSpPr>
        <p:spPr bwMode="auto">
          <a:xfrm flipV="1">
            <a:off x="2209800" y="20574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Line 191"/>
          <p:cNvSpPr>
            <a:spLocks noChangeShapeType="1"/>
          </p:cNvSpPr>
          <p:nvPr/>
        </p:nvSpPr>
        <p:spPr bwMode="auto">
          <a:xfrm>
            <a:off x="2057400" y="4800600"/>
            <a:ext cx="434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 Box 193"/>
          <p:cNvSpPr txBox="1">
            <a:spLocks noChangeArrowheads="1"/>
          </p:cNvSpPr>
          <p:nvPr/>
        </p:nvSpPr>
        <p:spPr bwMode="auto">
          <a:xfrm>
            <a:off x="1828800" y="2590800"/>
            <a:ext cx="314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6" name="Line 199"/>
          <p:cNvSpPr>
            <a:spLocks noChangeShapeType="1"/>
          </p:cNvSpPr>
          <p:nvPr/>
        </p:nvSpPr>
        <p:spPr bwMode="auto">
          <a:xfrm flipH="1">
            <a:off x="2560638" y="3398838"/>
            <a:ext cx="4763" cy="1401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200"/>
          <p:cNvSpPr>
            <a:spLocks noChangeShapeType="1"/>
          </p:cNvSpPr>
          <p:nvPr/>
        </p:nvSpPr>
        <p:spPr bwMode="auto">
          <a:xfrm flipH="1">
            <a:off x="3024930" y="4135438"/>
            <a:ext cx="7194" cy="67564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201"/>
          <p:cNvSpPr>
            <a:spLocks noChangeShapeType="1"/>
          </p:cNvSpPr>
          <p:nvPr/>
        </p:nvSpPr>
        <p:spPr bwMode="auto">
          <a:xfrm flipH="1">
            <a:off x="3860800" y="4699000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202"/>
          <p:cNvSpPr>
            <a:spLocks noChangeShapeType="1"/>
          </p:cNvSpPr>
          <p:nvPr/>
        </p:nvSpPr>
        <p:spPr bwMode="auto">
          <a:xfrm flipH="1">
            <a:off x="4541838" y="4810125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203"/>
          <p:cNvSpPr>
            <a:spLocks noChangeShapeType="1"/>
          </p:cNvSpPr>
          <p:nvPr/>
        </p:nvSpPr>
        <p:spPr bwMode="auto">
          <a:xfrm flipH="1">
            <a:off x="5172075" y="4697413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1" name="Object 204"/>
          <p:cNvGraphicFramePr>
            <a:graphicFrameLocks noChangeAspect="1"/>
          </p:cNvGraphicFramePr>
          <p:nvPr/>
        </p:nvGraphicFramePr>
        <p:xfrm>
          <a:off x="2286000" y="1752600"/>
          <a:ext cx="14684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7" name="Equation" r:id="rId3" imgW="1130040" imgH="368280" progId="Equation.DSMT4">
                  <p:embed/>
                </p:oleObj>
              </mc:Choice>
              <mc:Fallback>
                <p:oleObj name="Equation" r:id="rId3" imgW="1130040" imgH="3682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1468438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05"/>
          <p:cNvSpPr txBox="1">
            <a:spLocks noChangeArrowheads="1"/>
          </p:cNvSpPr>
          <p:nvPr/>
        </p:nvSpPr>
        <p:spPr bwMode="auto">
          <a:xfrm>
            <a:off x="1493243" y="3200400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r(|</a:t>
            </a:r>
            <a:r>
              <a:rPr lang="en-US" b="1" dirty="0" smtClean="0"/>
              <a:t>h</a:t>
            </a:r>
            <a:r>
              <a:rPr lang="en-US" dirty="0" smtClean="0"/>
              <a:t>|)</a:t>
            </a:r>
            <a:endParaRPr lang="en-US" dirty="0"/>
          </a:p>
        </p:txBody>
      </p:sp>
      <p:sp>
        <p:nvSpPr>
          <p:cNvPr id="13" name="Text Box 206"/>
          <p:cNvSpPr txBox="1">
            <a:spLocks noChangeArrowheads="1"/>
          </p:cNvSpPr>
          <p:nvPr/>
        </p:nvSpPr>
        <p:spPr bwMode="auto">
          <a:xfrm>
            <a:off x="5715000" y="4343400"/>
            <a:ext cx="1547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Lag </a:t>
            </a:r>
            <a:r>
              <a:rPr lang="en-US" sz="1600" dirty="0" smtClean="0"/>
              <a:t>distance |</a:t>
            </a:r>
            <a:r>
              <a:rPr lang="en-US" sz="1600" b="1" dirty="0" smtClean="0"/>
              <a:t>h</a:t>
            </a:r>
            <a:r>
              <a:rPr lang="en-US" sz="1600" dirty="0" smtClean="0"/>
              <a:t>|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2171700" y="27813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28888" y="33623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95613" y="40195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24288" y="46148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05325" y="49196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3975" y="46148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202"/>
          <p:cNvSpPr>
            <a:spLocks noChangeShapeType="1"/>
          </p:cNvSpPr>
          <p:nvPr/>
        </p:nvSpPr>
        <p:spPr bwMode="auto">
          <a:xfrm flipH="1">
            <a:off x="5675313" y="4800600"/>
            <a:ext cx="0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38800" y="491013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5400000" flipH="1" flipV="1">
            <a:off x="3505200" y="3581400"/>
            <a:ext cx="2438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86000" y="3733800"/>
            <a:ext cx="2362200" cy="158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0" y="3352800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length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943600" y="1828800"/>
            <a:ext cx="23891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Always starts at 1</a:t>
            </a:r>
          </a:p>
          <a:p>
            <a:endParaRPr lang="en-US" sz="2400" dirty="0" smtClean="0"/>
          </a:p>
          <a:p>
            <a:r>
              <a:rPr lang="en-US" sz="2400" dirty="0" smtClean="0"/>
              <a:t>Decreases to zero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954416" y="914400"/>
            <a:ext cx="7315200" cy="56388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lot1_2D.bmp"/>
          <p:cNvPicPr>
            <a:picLocks noChangeAspect="1"/>
          </p:cNvPicPr>
          <p:nvPr/>
        </p:nvPicPr>
        <p:blipFill>
          <a:blip r:embed="rId2" cstate="print"/>
          <a:srcRect l="22200" t="11996" r="23678" b="13626"/>
          <a:stretch>
            <a:fillRect/>
          </a:stretch>
        </p:blipFill>
        <p:spPr>
          <a:xfrm>
            <a:off x="5374016" y="1143000"/>
            <a:ext cx="2438400" cy="2362200"/>
          </a:xfrm>
          <a:prstGeom prst="rect">
            <a:avLst/>
          </a:prstGeom>
        </p:spPr>
      </p:pic>
      <p:pic>
        <p:nvPicPr>
          <p:cNvPr id="24" name="Picture 23" descr="plot5_2D.bmp"/>
          <p:cNvPicPr>
            <a:picLocks noChangeAspect="1"/>
          </p:cNvPicPr>
          <p:nvPr/>
        </p:nvPicPr>
        <p:blipFill>
          <a:blip r:embed="rId3" cstate="print"/>
          <a:srcRect l="23678" t="14396" r="23891" b="13625"/>
          <a:stretch>
            <a:fillRect/>
          </a:stretch>
        </p:blipFill>
        <p:spPr>
          <a:xfrm>
            <a:off x="1868816" y="1219200"/>
            <a:ext cx="2362200" cy="2286000"/>
          </a:xfrm>
          <a:prstGeom prst="rect">
            <a:avLst/>
          </a:prstGeom>
        </p:spPr>
      </p:pic>
      <p:pic>
        <p:nvPicPr>
          <p:cNvPr id="25" name="Picture 24" descr="vario1_2Dall_directions.bmp"/>
          <p:cNvPicPr>
            <a:picLocks noChangeAspect="1"/>
          </p:cNvPicPr>
          <p:nvPr/>
        </p:nvPicPr>
        <p:blipFill>
          <a:blip r:embed="rId4" cstate="print"/>
          <a:srcRect b="5175"/>
          <a:stretch>
            <a:fillRect/>
          </a:stretch>
        </p:blipFill>
        <p:spPr>
          <a:xfrm>
            <a:off x="5019600" y="3886200"/>
            <a:ext cx="2909032" cy="2376881"/>
          </a:xfrm>
          <a:prstGeom prst="rect">
            <a:avLst/>
          </a:prstGeom>
        </p:spPr>
      </p:pic>
      <p:pic>
        <p:nvPicPr>
          <p:cNvPr id="26" name="Picture 25" descr="vario2_2Dall_directions.bmp"/>
          <p:cNvPicPr>
            <a:picLocks noChangeAspect="1"/>
          </p:cNvPicPr>
          <p:nvPr/>
        </p:nvPicPr>
        <p:blipFill>
          <a:blip r:embed="rId5" cstate="print"/>
          <a:srcRect b="5844"/>
          <a:stretch>
            <a:fillRect/>
          </a:stretch>
        </p:blipFill>
        <p:spPr>
          <a:xfrm>
            <a:off x="1447800" y="3886200"/>
            <a:ext cx="2909032" cy="23601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30816" y="914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12216" y="914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60896" y="4077266"/>
            <a:ext cx="457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18962030">
            <a:off x="3170360" y="4354265"/>
            <a:ext cx="457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37096" y="4238625"/>
            <a:ext cx="952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 direction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3237096" y="3961626"/>
            <a:ext cx="101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NW direction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723246" y="4078040"/>
            <a:ext cx="457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8962030">
            <a:off x="6732710" y="4355039"/>
            <a:ext cx="45719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799446" y="4239399"/>
            <a:ext cx="952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 direction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799446" y="3962400"/>
            <a:ext cx="101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NW direction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06816" y="4800600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r(h)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688216" y="4800600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r(h)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447685" y="6172200"/>
            <a:ext cx="94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Distance h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029085" y="6172200"/>
            <a:ext cx="94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Distance h</a:t>
            </a:r>
            <a:endParaRPr lang="en-US" sz="14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2" y="990600"/>
            <a:ext cx="8758238" cy="574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447800"/>
            <a:ext cx="2209800" cy="1981200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977187" cy="46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01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representations</a:t>
            </a:r>
            <a:endParaRPr lang="en-US" dirty="0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7091363" cy="618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</a:t>
            </a:r>
            <a:r>
              <a:rPr lang="en-US" dirty="0" smtClean="0"/>
              <a:t>experimental (semi</a:t>
            </a:r>
            <a:r>
              <a:rPr lang="en-US" dirty="0"/>
              <a:t>)-variogram</a:t>
            </a:r>
          </a:p>
        </p:txBody>
      </p:sp>
      <p:pic>
        <p:nvPicPr>
          <p:cNvPr id="226307" name="Picture 3" descr="varioex"/>
          <p:cNvPicPr>
            <a:picLocks noChangeAspect="1" noChangeArrowheads="1"/>
          </p:cNvPicPr>
          <p:nvPr/>
        </p:nvPicPr>
        <p:blipFill>
          <a:blip r:embed="rId2" cstate="print"/>
          <a:srcRect l="19469" t="23622" r="7080" b="47157"/>
          <a:stretch>
            <a:fillRect/>
          </a:stretch>
        </p:blipFill>
        <p:spPr bwMode="auto">
          <a:xfrm>
            <a:off x="1371600" y="1828800"/>
            <a:ext cx="7162800" cy="4032250"/>
          </a:xfrm>
          <a:prstGeom prst="rect">
            <a:avLst/>
          </a:prstGeom>
          <a:noFill/>
        </p:spPr>
      </p:pic>
      <p:sp>
        <p:nvSpPr>
          <p:cNvPr id="226308" name="Line 4"/>
          <p:cNvSpPr>
            <a:spLocks noChangeShapeType="1"/>
          </p:cNvSpPr>
          <p:nvPr/>
        </p:nvSpPr>
        <p:spPr bwMode="auto">
          <a:xfrm flipH="1">
            <a:off x="2514600" y="1905000"/>
            <a:ext cx="1371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309" name="Line 5"/>
          <p:cNvSpPr>
            <a:spLocks noChangeShapeType="1"/>
          </p:cNvSpPr>
          <p:nvPr/>
        </p:nvSpPr>
        <p:spPr bwMode="auto">
          <a:xfrm>
            <a:off x="685800" y="4267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6310" name="Line 6"/>
          <p:cNvSpPr>
            <a:spLocks noChangeShapeType="1"/>
          </p:cNvSpPr>
          <p:nvPr/>
        </p:nvSpPr>
        <p:spPr bwMode="auto">
          <a:xfrm>
            <a:off x="5105400" y="18288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311" name="Text Box 7"/>
          <p:cNvSpPr txBox="1">
            <a:spLocks noChangeArrowheads="1"/>
          </p:cNvSpPr>
          <p:nvPr/>
        </p:nvSpPr>
        <p:spPr bwMode="auto">
          <a:xfrm>
            <a:off x="5181600" y="1600201"/>
            <a:ext cx="773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Range</a:t>
            </a:r>
          </a:p>
        </p:txBody>
      </p:sp>
      <p:sp>
        <p:nvSpPr>
          <p:cNvPr id="226312" name="Text Box 8"/>
          <p:cNvSpPr txBox="1">
            <a:spLocks noChangeArrowheads="1"/>
          </p:cNvSpPr>
          <p:nvPr/>
        </p:nvSpPr>
        <p:spPr bwMode="auto">
          <a:xfrm>
            <a:off x="3962400" y="1600201"/>
            <a:ext cx="46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Sill</a:t>
            </a:r>
          </a:p>
        </p:txBody>
      </p:sp>
      <p:sp>
        <p:nvSpPr>
          <p:cNvPr id="226313" name="Text Box 9"/>
          <p:cNvSpPr txBox="1">
            <a:spLocks noChangeArrowheads="1"/>
          </p:cNvSpPr>
          <p:nvPr/>
        </p:nvSpPr>
        <p:spPr bwMode="auto">
          <a:xfrm>
            <a:off x="381000" y="3886201"/>
            <a:ext cx="8717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Nugget</a:t>
            </a:r>
          </a:p>
        </p:txBody>
      </p:sp>
    </p:spTree>
    <p:extLst>
      <p:ext uri="{BB962C8B-B14F-4D97-AF65-F5344CB8AC3E}">
        <p14:creationId xmlns:p14="http://schemas.microsoft.com/office/powerpoint/2010/main" val="112684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</a:t>
            </a:r>
            <a:r>
              <a:rPr lang="en-US" dirty="0" err="1" smtClean="0"/>
              <a:t>variograms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the range and how does it vary with direction</a:t>
            </a:r>
          </a:p>
          <a:p>
            <a:endParaRPr lang="en-US" dirty="0" smtClean="0"/>
          </a:p>
          <a:p>
            <a:r>
              <a:rPr lang="en-US" dirty="0" smtClean="0"/>
              <a:t>What is the nugget effect</a:t>
            </a:r>
          </a:p>
          <a:p>
            <a:endParaRPr lang="en-US" dirty="0" smtClean="0"/>
          </a:p>
          <a:p>
            <a:r>
              <a:rPr lang="en-US" dirty="0" smtClean="0"/>
              <a:t>What is the behavior at the origin</a:t>
            </a:r>
          </a:p>
          <a:p>
            <a:endParaRPr lang="en-US" dirty="0" smtClean="0"/>
          </a:p>
          <a:p>
            <a:r>
              <a:rPr lang="en-US" dirty="0" smtClean="0"/>
              <a:t>What is the sill value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1" y="5257800"/>
            <a:ext cx="6858000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These four elements constitute a model,</a:t>
            </a:r>
          </a:p>
          <a:p>
            <a:pPr algn="ctr"/>
            <a:r>
              <a:rPr lang="en-US" sz="2400" dirty="0" smtClean="0"/>
              <a:t> i.e. you summarized a complex spatial variation</a:t>
            </a:r>
          </a:p>
          <a:p>
            <a:pPr algn="ctr"/>
            <a:r>
              <a:rPr lang="en-US" sz="2400" dirty="0" smtClean="0"/>
              <a:t>with a limited set of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721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modeling spatial continuity?</a:t>
            </a:r>
            <a:endParaRPr lang="en-US" dirty="0"/>
          </a:p>
        </p:txBody>
      </p:sp>
      <p:pic>
        <p:nvPicPr>
          <p:cNvPr id="3" name="Picture 7" descr="locmap_datavarth"/>
          <p:cNvPicPr>
            <a:picLocks noChangeAspect="1" noChangeArrowheads="1"/>
          </p:cNvPicPr>
          <p:nvPr/>
        </p:nvPicPr>
        <p:blipFill>
          <a:blip r:embed="rId2" cstate="print"/>
          <a:srcRect r="27736"/>
          <a:stretch>
            <a:fillRect/>
          </a:stretch>
        </p:blipFill>
        <p:spPr bwMode="auto">
          <a:xfrm>
            <a:off x="304800" y="28956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 descr="pix_true2facth"/>
          <p:cNvPicPr>
            <a:picLocks noChangeAspect="1" noChangeArrowheads="1"/>
          </p:cNvPicPr>
          <p:nvPr/>
        </p:nvPicPr>
        <p:blipFill>
          <a:blip r:embed="rId3" cstate="print"/>
          <a:srcRect r="27736"/>
          <a:stretch>
            <a:fillRect/>
          </a:stretch>
        </p:blipFill>
        <p:spPr bwMode="auto">
          <a:xfrm>
            <a:off x="5638800" y="1219200"/>
            <a:ext cx="1687462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200400"/>
            <a:ext cx="1795882" cy="18333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76600" y="22860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19600" y="2209800"/>
            <a:ext cx="914400" cy="762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8200" y="4114800"/>
            <a:ext cx="10668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5800" y="16764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76800" y="3124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43400" y="5486400"/>
            <a:ext cx="1143000" cy="609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0600" y="4648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pic>
        <p:nvPicPr>
          <p:cNvPr id="18" name="Picture 6" descr="pix_ellipsimvarth"/>
          <p:cNvPicPr>
            <a:picLocks noChangeAspect="1" noChangeArrowheads="1"/>
          </p:cNvPicPr>
          <p:nvPr/>
        </p:nvPicPr>
        <p:blipFill>
          <a:blip r:embed="rId5" cstate="print"/>
          <a:srcRect r="24957"/>
          <a:stretch>
            <a:fillRect/>
          </a:stretch>
        </p:blipFill>
        <p:spPr bwMode="auto">
          <a:xfrm>
            <a:off x="5943600" y="4954588"/>
            <a:ext cx="1752364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 cstate="print"/>
          <a:srcRect l="57083" t="17778" r="8750" b="20741"/>
          <a:stretch>
            <a:fillRect/>
          </a:stretch>
        </p:blipFill>
        <p:spPr bwMode="auto">
          <a:xfrm>
            <a:off x="6019800" y="3200400"/>
            <a:ext cx="1622560" cy="164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990600" y="25908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625" y="5410200"/>
            <a:ext cx="3540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How does one build a model </a:t>
            </a:r>
          </a:p>
          <a:p>
            <a:pPr algn="ctr"/>
            <a:r>
              <a:rPr lang="en-US" b="1" dirty="0" smtClean="0"/>
              <a:t>that looks like what I think is there </a:t>
            </a:r>
          </a:p>
          <a:p>
            <a:pPr algn="ctr"/>
            <a:r>
              <a:rPr lang="en-US" b="1" dirty="0" smtClean="0"/>
              <a:t>and constrained to data?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94569" y="1752600"/>
            <a:ext cx="2267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What is the </a:t>
            </a:r>
          </a:p>
          <a:p>
            <a:pPr algn="ctr"/>
            <a:r>
              <a:rPr lang="en-US" b="1" dirty="0" smtClean="0"/>
              <a:t>spatial variation like 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Limitations of variograms</a:t>
            </a:r>
            <a:endParaRPr lang="en-US" dirty="0"/>
          </a:p>
        </p:txBody>
      </p:sp>
      <p:pic>
        <p:nvPicPr>
          <p:cNvPr id="237604" name="Picture 36"/>
          <p:cNvPicPr>
            <a:picLocks noChangeAspect="1" noChangeArrowheads="1"/>
          </p:cNvPicPr>
          <p:nvPr/>
        </p:nvPicPr>
        <p:blipFill>
          <a:blip r:embed="rId2" cstate="print">
            <a:lum bright="18000"/>
          </a:blip>
          <a:srcRect l="29298" t="23441" r="3906" b="6836"/>
          <a:stretch>
            <a:fillRect/>
          </a:stretch>
        </p:blipFill>
        <p:spPr bwMode="auto">
          <a:xfrm>
            <a:off x="1112228" y="1506538"/>
            <a:ext cx="2791557" cy="236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7605" name="Picture 37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 l="28810" t="24417" r="2441" b="6836"/>
          <a:stretch>
            <a:fillRect/>
          </a:stretch>
        </p:blipFill>
        <p:spPr bwMode="auto">
          <a:xfrm>
            <a:off x="4265735" y="1506538"/>
            <a:ext cx="2873619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7606" name="Picture 38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 l="28810" t="23114" r="2197" b="6837"/>
          <a:stretch>
            <a:fillRect/>
          </a:stretch>
        </p:blipFill>
        <p:spPr bwMode="auto">
          <a:xfrm>
            <a:off x="1019908" y="4097339"/>
            <a:ext cx="2883877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7607" name="Picture 39"/>
          <p:cNvPicPr>
            <a:picLocks noChangeAspect="1" noChangeArrowheads="1"/>
          </p:cNvPicPr>
          <p:nvPr/>
        </p:nvPicPr>
        <p:blipFill>
          <a:blip r:embed="rId5" cstate="print"/>
          <a:srcRect l="7568" t="17580" r="14648" b="7487"/>
          <a:stretch>
            <a:fillRect/>
          </a:stretch>
        </p:blipFill>
        <p:spPr bwMode="auto">
          <a:xfrm>
            <a:off x="4114800" y="4419600"/>
            <a:ext cx="2801815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608" name="Freeform 40"/>
          <p:cNvSpPr>
            <a:spLocks/>
          </p:cNvSpPr>
          <p:nvPr/>
        </p:nvSpPr>
        <p:spPr bwMode="auto">
          <a:xfrm>
            <a:off x="5451231" y="5011738"/>
            <a:ext cx="1125415" cy="304800"/>
          </a:xfrm>
          <a:custGeom>
            <a:avLst/>
            <a:gdLst/>
            <a:ahLst/>
            <a:cxnLst>
              <a:cxn ang="0">
                <a:pos x="144" y="0"/>
              </a:cxn>
              <a:cxn ang="0">
                <a:pos x="0" y="192"/>
              </a:cxn>
              <a:cxn ang="0">
                <a:pos x="768" y="192"/>
              </a:cxn>
            </a:cxnLst>
            <a:rect l="0" t="0" r="r" b="b"/>
            <a:pathLst>
              <a:path w="768" h="192">
                <a:moveTo>
                  <a:pt x="144" y="0"/>
                </a:moveTo>
                <a:lnTo>
                  <a:pt x="0" y="192"/>
                </a:lnTo>
                <a:lnTo>
                  <a:pt x="76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7609" name="Text Box 41"/>
          <p:cNvSpPr txBox="1">
            <a:spLocks noChangeArrowheads="1"/>
          </p:cNvSpPr>
          <p:nvPr/>
        </p:nvSpPr>
        <p:spPr bwMode="auto">
          <a:xfrm>
            <a:off x="5552343" y="5022850"/>
            <a:ext cx="173477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Horizontal variogram</a:t>
            </a:r>
          </a:p>
        </p:txBody>
      </p:sp>
      <p:sp>
        <p:nvSpPr>
          <p:cNvPr id="237610" name="Freeform 42"/>
          <p:cNvSpPr>
            <a:spLocks/>
          </p:cNvSpPr>
          <p:nvPr/>
        </p:nvSpPr>
        <p:spPr bwMode="auto">
          <a:xfrm>
            <a:off x="5310554" y="4554538"/>
            <a:ext cx="1195754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240" y="0"/>
              </a:cxn>
              <a:cxn ang="0">
                <a:pos x="816" y="0"/>
              </a:cxn>
            </a:cxnLst>
            <a:rect l="0" t="0" r="r" b="b"/>
            <a:pathLst>
              <a:path w="816" h="144">
                <a:moveTo>
                  <a:pt x="0" y="144"/>
                </a:moveTo>
                <a:lnTo>
                  <a:pt x="240" y="0"/>
                </a:lnTo>
                <a:lnTo>
                  <a:pt x="816" y="0"/>
                </a:lnTo>
              </a:path>
            </a:pathLst>
          </a:custGeom>
          <a:noFill/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7611" name="Text Box 43"/>
          <p:cNvSpPr txBox="1">
            <a:spLocks noChangeArrowheads="1"/>
          </p:cNvSpPr>
          <p:nvPr/>
        </p:nvSpPr>
        <p:spPr bwMode="auto">
          <a:xfrm>
            <a:off x="5521569" y="4249738"/>
            <a:ext cx="15257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2"/>
                </a:solidFill>
                <a:latin typeface="Times New Roman" pitchFamily="18" charset="0"/>
              </a:rPr>
              <a:t>Vertical variogram</a:t>
            </a:r>
          </a:p>
        </p:txBody>
      </p:sp>
      <p:pic>
        <p:nvPicPr>
          <p:cNvPr id="237612" name="Picture 44"/>
          <p:cNvPicPr>
            <a:picLocks noChangeAspect="1" noChangeArrowheads="1"/>
          </p:cNvPicPr>
          <p:nvPr/>
        </p:nvPicPr>
        <p:blipFill>
          <a:blip r:embed="rId6" cstate="print"/>
          <a:srcRect l="88972" t="29951" r="4639" b="35486"/>
          <a:stretch>
            <a:fillRect/>
          </a:stretch>
        </p:blipFill>
        <p:spPr bwMode="auto">
          <a:xfrm>
            <a:off x="3944815" y="2878138"/>
            <a:ext cx="38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613" name="Text Box 45"/>
          <p:cNvSpPr txBox="1">
            <a:spLocks noChangeArrowheads="1"/>
          </p:cNvSpPr>
          <p:nvPr/>
        </p:nvSpPr>
        <p:spPr bwMode="auto">
          <a:xfrm>
            <a:off x="2567354" y="896938"/>
            <a:ext cx="60178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u="sng"/>
              <a:t>Variograms</a:t>
            </a:r>
            <a:r>
              <a:rPr lang="en-US" sz="1800"/>
              <a:t>: modeling “homogeneous heterogeneity”</a:t>
            </a:r>
          </a:p>
          <a:p>
            <a:r>
              <a:rPr lang="en-US" sz="1800"/>
              <a:t>	for modeling properties within major layers or facies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the variogram</a:t>
            </a:r>
            <a:endParaRPr lang="en-US" dirty="0"/>
          </a:p>
        </p:txBody>
      </p:sp>
      <p:pic>
        <p:nvPicPr>
          <p:cNvPr id="3" name="Picture 7" descr="locmap_datavarth"/>
          <p:cNvPicPr>
            <a:picLocks noChangeAspect="1" noChangeArrowheads="1"/>
          </p:cNvPicPr>
          <p:nvPr/>
        </p:nvPicPr>
        <p:blipFill>
          <a:blip r:embed="rId2" cstate="print"/>
          <a:srcRect r="27736"/>
          <a:stretch>
            <a:fillRect/>
          </a:stretch>
        </p:blipFill>
        <p:spPr bwMode="auto">
          <a:xfrm>
            <a:off x="304800" y="28956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200400"/>
            <a:ext cx="1795882" cy="18333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76600" y="22860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19600" y="2209800"/>
            <a:ext cx="914400" cy="762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8200" y="4114800"/>
            <a:ext cx="10668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5800" y="16764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76800" y="3124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43400" y="5486400"/>
            <a:ext cx="1143000" cy="609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0600" y="4648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90600" y="25908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625" y="5410200"/>
            <a:ext cx="3540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How does one build a model </a:t>
            </a:r>
          </a:p>
          <a:p>
            <a:pPr algn="ctr"/>
            <a:r>
              <a:rPr lang="en-US" b="1" dirty="0" smtClean="0"/>
              <a:t>that looks like what I think is there </a:t>
            </a:r>
          </a:p>
          <a:p>
            <a:pPr algn="ctr"/>
            <a:r>
              <a:rPr lang="en-US" b="1" dirty="0" smtClean="0"/>
              <a:t>and constrained to data?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94569" y="1752600"/>
            <a:ext cx="2267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What is the </a:t>
            </a:r>
          </a:p>
          <a:p>
            <a:pPr algn="ctr"/>
            <a:r>
              <a:rPr lang="en-US" b="1" dirty="0" smtClean="0"/>
              <a:t>spatial variation like ?</a:t>
            </a:r>
          </a:p>
          <a:p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 l="39166" t="25926" r="35417" b="28889"/>
          <a:stretch>
            <a:fillRect/>
          </a:stretch>
        </p:blipFill>
        <p:spPr bwMode="auto">
          <a:xfrm>
            <a:off x="6172200" y="2971800"/>
            <a:ext cx="1874274" cy="187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 l="39167" t="25556" r="35000" b="28518"/>
          <a:stretch>
            <a:fillRect/>
          </a:stretch>
        </p:blipFill>
        <p:spPr bwMode="auto">
          <a:xfrm>
            <a:off x="5715000" y="47244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6" cstate="print"/>
          <a:srcRect l="39167" t="25185" r="35000" b="28889"/>
          <a:stretch>
            <a:fillRect/>
          </a:stretch>
        </p:blipFill>
        <p:spPr bwMode="auto">
          <a:xfrm>
            <a:off x="5638800" y="1219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Earth really look like?</a:t>
            </a:r>
            <a:endParaRPr lang="en-US" dirty="0"/>
          </a:p>
        </p:txBody>
      </p:sp>
      <p:pic>
        <p:nvPicPr>
          <p:cNvPr id="3" name="Picture 2" descr="01_Slims-Ri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600200"/>
            <a:ext cx="54768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ri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200400"/>
            <a:ext cx="4224528" cy="2895745"/>
          </a:xfrm>
          <a:prstGeom prst="rect">
            <a:avLst/>
          </a:prstGeom>
        </p:spPr>
      </p:pic>
      <p:pic>
        <p:nvPicPr>
          <p:cNvPr id="3" name="Picture 2" descr="2066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3505200"/>
            <a:ext cx="1790700" cy="1790700"/>
          </a:xfrm>
          <a:prstGeom prst="rect">
            <a:avLst/>
          </a:prstGeom>
        </p:spPr>
      </p:pic>
      <p:pic>
        <p:nvPicPr>
          <p:cNvPr id="4" name="Picture 3" descr="Meandering%20river%20on%20the%20Yamal%20tund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609600"/>
            <a:ext cx="2848806" cy="1819656"/>
          </a:xfrm>
          <a:prstGeom prst="rect">
            <a:avLst/>
          </a:prstGeom>
        </p:spPr>
      </p:pic>
      <p:pic>
        <p:nvPicPr>
          <p:cNvPr id="5" name="Picture 4" descr="8367535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1" y="457201"/>
            <a:ext cx="3324536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018" y="100668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Tidal sand bars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228600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Meandering rivers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2819400"/>
            <a:ext cx="77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Deltas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9400" y="3124200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Craters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16" y="761999"/>
            <a:ext cx="6983767" cy="53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52475"/>
            <a:ext cx="701040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657600" y="381000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Carbonate Reefs (today)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733425"/>
            <a:ext cx="78295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52800" y="228600"/>
            <a:ext cx="270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Carbonate Mounds (</a:t>
            </a:r>
            <a:r>
              <a:rPr lang="en-US" dirty="0" err="1" smtClean="0"/>
              <a:t>paleo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 descr="channel50.bmp"/>
          <p:cNvPicPr>
            <a:picLocks noChangeAspect="1"/>
          </p:cNvPicPr>
          <p:nvPr/>
        </p:nvPicPr>
        <p:blipFill>
          <a:blip r:embed="rId2" cstate="print"/>
          <a:srcRect l="5298" t="27351" r="8165" b="9843"/>
          <a:stretch>
            <a:fillRect/>
          </a:stretch>
        </p:blipFill>
        <p:spPr>
          <a:xfrm>
            <a:off x="457200" y="1409700"/>
            <a:ext cx="2926411" cy="1851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hannel150.bmp"/>
          <p:cNvPicPr>
            <a:picLocks noChangeAspect="1"/>
          </p:cNvPicPr>
          <p:nvPr/>
        </p:nvPicPr>
        <p:blipFill>
          <a:blip r:embed="rId3" cstate="print"/>
          <a:srcRect t="27351" r="7615" b="9843"/>
          <a:stretch>
            <a:fillRect/>
          </a:stretch>
        </p:blipFill>
        <p:spPr>
          <a:xfrm>
            <a:off x="990601" y="2209800"/>
            <a:ext cx="3124200" cy="1851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l="3928" t="6120" r="5167"/>
          <a:stretch/>
        </p:blipFill>
        <p:spPr bwMode="auto">
          <a:xfrm>
            <a:off x="5410200" y="3440947"/>
            <a:ext cx="3323492" cy="2573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own Arrow 6"/>
          <p:cNvSpPr/>
          <p:nvPr/>
        </p:nvSpPr>
        <p:spPr>
          <a:xfrm rot="18401523">
            <a:off x="4652015" y="4962024"/>
            <a:ext cx="304800" cy="533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097" y="4952999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Build models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172200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Get responses</a:t>
            </a:r>
            <a:endParaRPr lang="en-US" sz="2400" b="1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6919546" y="2602100"/>
            <a:ext cx="304800" cy="533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46215" y="1504404"/>
            <a:ext cx="253806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Calculate expected</a:t>
            </a:r>
          </a:p>
          <a:p>
            <a:pPr algn="ctr"/>
            <a:r>
              <a:rPr lang="en-US" sz="2400" dirty="0" smtClean="0"/>
              <a:t>costs / profits</a:t>
            </a:r>
            <a:endParaRPr lang="en-US" sz="2400" dirty="0"/>
          </a:p>
        </p:txBody>
      </p:sp>
      <p:pic>
        <p:nvPicPr>
          <p:cNvPr id="12" name="Picture 11" descr="bar150.bmp"/>
          <p:cNvPicPr>
            <a:picLocks noChangeAspect="1"/>
          </p:cNvPicPr>
          <p:nvPr/>
        </p:nvPicPr>
        <p:blipFill>
          <a:blip r:embed="rId5" cstate="print"/>
          <a:srcRect t="25325" r="7615" b="11869"/>
          <a:stretch>
            <a:fillRect/>
          </a:stretch>
        </p:blipFill>
        <p:spPr>
          <a:xfrm>
            <a:off x="1662391" y="2822864"/>
            <a:ext cx="3214644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524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4244938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3886200" cy="281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05000" y="457200"/>
            <a:ext cx="12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Atol</a:t>
            </a:r>
            <a:r>
              <a:rPr lang="en-US" dirty="0" smtClean="0"/>
              <a:t> (today)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1524000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Atol</a:t>
            </a:r>
            <a:r>
              <a:rPr lang="en-US" dirty="0" smtClean="0"/>
              <a:t> (</a:t>
            </a:r>
            <a:r>
              <a:rPr lang="en-US" dirty="0" err="1" smtClean="0"/>
              <a:t>paleo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11133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52800" y="457200"/>
            <a:ext cx="27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Spatial distribution of </a:t>
            </a:r>
            <a:r>
              <a:rPr lang="en-US" dirty="0" err="1" smtClean="0"/>
              <a:t>Atols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 l="17917" t="11111" r="22500" b="18519"/>
          <a:stretch>
            <a:fillRect/>
          </a:stretch>
        </p:blipFill>
        <p:spPr bwMode="auto">
          <a:xfrm>
            <a:off x="228600" y="533400"/>
            <a:ext cx="871727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19400" y="152400"/>
            <a:ext cx="283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 architecture of an </a:t>
            </a:r>
            <a:r>
              <a:rPr lang="en-US" dirty="0" err="1" smtClean="0"/>
              <a:t>Atol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How to create Earth models that represent this observation ?</a:t>
            </a:r>
            <a:endParaRPr lang="en-US" dirty="0"/>
          </a:p>
        </p:txBody>
      </p:sp>
      <p:pic>
        <p:nvPicPr>
          <p:cNvPr id="3" name="Picture 21" descr="Topo09760000IT_00000Y_084D_00072864S"/>
          <p:cNvPicPr>
            <a:picLocks noChangeAspect="1" noChangeArrowheads="1"/>
          </p:cNvPicPr>
          <p:nvPr/>
        </p:nvPicPr>
        <p:blipFill>
          <a:blip r:embed="rId2" cstate="print"/>
          <a:srcRect l="17938" t="10078" r="13119"/>
          <a:stretch>
            <a:fillRect/>
          </a:stretch>
        </p:blipFill>
        <p:spPr bwMode="auto">
          <a:xfrm>
            <a:off x="4648200" y="4191000"/>
            <a:ext cx="4114800" cy="23637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1905000"/>
            <a:ext cx="798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“Simulate” the physical processes of deposition on a computer</a:t>
            </a:r>
            <a:endParaRPr lang="en-US" sz="2400" dirty="0"/>
          </a:p>
        </p:txBody>
      </p:sp>
      <p:pic>
        <p:nvPicPr>
          <p:cNvPr id="5" name="Picture 4" descr="01_Slims-River.jpg"/>
          <p:cNvPicPr>
            <a:picLocks noChangeAspect="1"/>
          </p:cNvPicPr>
          <p:nvPr/>
        </p:nvPicPr>
        <p:blipFill>
          <a:blip r:embed="rId3" cstate="print"/>
          <a:srcRect t="20370"/>
          <a:stretch>
            <a:fillRect/>
          </a:stretch>
        </p:blipFill>
        <p:spPr>
          <a:xfrm>
            <a:off x="609600" y="2819400"/>
            <a:ext cx="3962400" cy="2370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2438400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Observed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3733800"/>
            <a:ext cx="114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Simulated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Physical-process models</a:t>
            </a:r>
            <a:endParaRPr lang="en-US" dirty="0"/>
          </a:p>
        </p:txBody>
      </p:sp>
      <p:pic>
        <p:nvPicPr>
          <p:cNvPr id="3" name="Content Placeholder 5" descr="movieturb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1600" y="762000"/>
            <a:ext cx="9271000" cy="695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process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Take weeks to run on a computer</a:t>
            </a:r>
          </a:p>
          <a:p>
            <a:endParaRPr lang="en-US" dirty="0" smtClean="0"/>
          </a:p>
          <a:p>
            <a:r>
              <a:rPr lang="en-US" dirty="0" smtClean="0"/>
              <a:t>Results are deterministic: one computer run = one model =&gt; NO UNCERTAINTY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Idea: mimic the physical process with a “statistical process”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6015" t="8339" r="55489" b="5501"/>
          <a:stretch>
            <a:fillRect/>
          </a:stretch>
        </p:blipFill>
        <p:spPr bwMode="auto">
          <a:xfrm>
            <a:off x="5143500" y="2238375"/>
            <a:ext cx="3314700" cy="321111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l="54137" t="5559" r="6165" b="8281"/>
          <a:stretch>
            <a:fillRect/>
          </a:stretch>
        </p:blipFill>
        <p:spPr bwMode="auto">
          <a:xfrm>
            <a:off x="1371600" y="2286000"/>
            <a:ext cx="3418284" cy="321111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20471" y="1824335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Process model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288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Boolean or object model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5562600"/>
            <a:ext cx="80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5562600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6096000"/>
            <a:ext cx="356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(Quantifying uncertainty is possible)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object-based or Boolean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continuity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Object (Boolean) model</a:t>
            </a:r>
          </a:p>
        </p:txBody>
      </p:sp>
      <p:sp>
        <p:nvSpPr>
          <p:cNvPr id="242694" name="Text Box 6"/>
          <p:cNvSpPr txBox="1">
            <a:spLocks noChangeArrowheads="1"/>
          </p:cNvSpPr>
          <p:nvPr/>
        </p:nvSpPr>
        <p:spPr bwMode="auto">
          <a:xfrm>
            <a:off x="609600" y="4191000"/>
            <a:ext cx="8219751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 dirty="0"/>
              <a:t>Define </a:t>
            </a:r>
            <a:r>
              <a:rPr lang="en-US" sz="2200" dirty="0" smtClean="0"/>
              <a:t>spatial variation as </a:t>
            </a:r>
            <a:r>
              <a:rPr lang="en-US" sz="2200" dirty="0"/>
              <a:t>a set of objects, each type of object defined</a:t>
            </a:r>
          </a:p>
          <a:p>
            <a:r>
              <a:rPr lang="en-US" sz="2200" dirty="0"/>
              <a:t>using a limited set of parameters</a:t>
            </a:r>
          </a:p>
          <a:p>
            <a:endParaRPr lang="en-US" sz="2200" dirty="0"/>
          </a:p>
          <a:p>
            <a:r>
              <a:rPr lang="en-US" sz="2200" dirty="0" smtClean="0"/>
              <a:t>Define spatial placement of an object and interaction between objects</a:t>
            </a:r>
          </a:p>
          <a:p>
            <a:endParaRPr lang="en-US" sz="2200" dirty="0" smtClean="0"/>
          </a:p>
          <a:p>
            <a:r>
              <a:rPr lang="en-US" sz="2200" dirty="0" smtClean="0"/>
              <a:t>We can raster the objects on a grid</a:t>
            </a:r>
            <a:endParaRPr lang="en-US" sz="22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 l="45417" t="7407" r="1250" b="11111"/>
          <a:stretch>
            <a:fillRect/>
          </a:stretch>
        </p:blipFill>
        <p:spPr bwMode="auto">
          <a:xfrm>
            <a:off x="1143000" y="1066800"/>
            <a:ext cx="3098795" cy="266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219200"/>
            <a:ext cx="2787547" cy="2514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Boolean model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7162" t="22022" r="15856" b="3023"/>
          <a:stretch>
            <a:fillRect/>
          </a:stretch>
        </p:blipFill>
        <p:spPr bwMode="auto">
          <a:xfrm>
            <a:off x="838200" y="1295400"/>
            <a:ext cx="75055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200400" y="6248400"/>
            <a:ext cx="222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Carbonate Geology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Earth phenomena are not randomly distributed in space and time: this makes them predictable !</a:t>
            </a:r>
          </a:p>
          <a:p>
            <a:endParaRPr lang="en-US" dirty="0"/>
          </a:p>
          <a:p>
            <a:r>
              <a:rPr lang="en-US" dirty="0" smtClean="0"/>
              <a:t>Surface and subsurface modeling: a medium exists that has been created by processes (geological, morphological etc…)</a:t>
            </a:r>
          </a:p>
          <a:p>
            <a:endParaRPr lang="en-US" dirty="0"/>
          </a:p>
          <a:p>
            <a:r>
              <a:rPr lang="en-US" dirty="0" smtClean="0"/>
              <a:t>A form of “continuity” exists</a:t>
            </a:r>
          </a:p>
          <a:p>
            <a:pPr lvl="1"/>
            <a:r>
              <a:rPr lang="en-US" dirty="0" smtClean="0"/>
              <a:t>“discontinuity” (e.g. faults) is a specific form of such continuity</a:t>
            </a:r>
          </a:p>
        </p:txBody>
      </p:sp>
    </p:spTree>
    <p:extLst>
      <p:ext uri="{BB962C8B-B14F-4D97-AF65-F5344CB8AC3E}">
        <p14:creationId xmlns:p14="http://schemas.microsoft.com/office/powerpoint/2010/main" val="164771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2267118" y="1327094"/>
            <a:ext cx="4481640" cy="4474895"/>
          </a:xfrm>
          <a:custGeom>
            <a:avLst/>
            <a:gdLst>
              <a:gd name="connsiteX0" fmla="*/ 4230786 w 4481640"/>
              <a:gd name="connsiteY0" fmla="*/ 0 h 4474895"/>
              <a:gd name="connsiteX1" fmla="*/ 1673703 w 4481640"/>
              <a:gd name="connsiteY1" fmla="*/ 558350 h 4474895"/>
              <a:gd name="connsiteX2" fmla="*/ 95756 w 4481640"/>
              <a:gd name="connsiteY2" fmla="*/ 1666959 h 4474895"/>
              <a:gd name="connsiteX3" fmla="*/ 1099169 w 4481640"/>
              <a:gd name="connsiteY3" fmla="*/ 2767476 h 4474895"/>
              <a:gd name="connsiteX4" fmla="*/ 4481640 w 4481640"/>
              <a:gd name="connsiteY4" fmla="*/ 4474895 h 447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640" h="4474895">
                <a:moveTo>
                  <a:pt x="4230786" y="0"/>
                </a:moveTo>
                <a:cubicBezTo>
                  <a:pt x="3296830" y="140262"/>
                  <a:pt x="2362875" y="280524"/>
                  <a:pt x="1673703" y="558350"/>
                </a:cubicBezTo>
                <a:cubicBezTo>
                  <a:pt x="984531" y="836176"/>
                  <a:pt x="191512" y="1298771"/>
                  <a:pt x="95756" y="1666959"/>
                </a:cubicBezTo>
                <a:cubicBezTo>
                  <a:pt x="0" y="2035147"/>
                  <a:pt x="368188" y="2299487"/>
                  <a:pt x="1099169" y="2767476"/>
                </a:cubicBezTo>
                <a:cubicBezTo>
                  <a:pt x="1830150" y="3235465"/>
                  <a:pt x="3155895" y="3855180"/>
                  <a:pt x="4481640" y="4474895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14400"/>
            <a:ext cx="2933880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Depo-Time</a:t>
            </a:r>
            <a:r>
              <a:rPr lang="en-US" dirty="0" smtClean="0">
                <a:solidFill>
                  <a:schemeClr val="bg1"/>
                </a:solidFill>
              </a:rPr>
              <a:t>: era of deposition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1752600"/>
            <a:ext cx="4087337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Depo-system</a:t>
            </a:r>
            <a:r>
              <a:rPr lang="en-US" dirty="0" smtClean="0">
                <a:solidFill>
                  <a:schemeClr val="bg1"/>
                </a:solidFill>
              </a:rPr>
              <a:t>: deepwater, fluvial, deltaic…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4613186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Depo-zones</a:t>
            </a:r>
            <a:r>
              <a:rPr lang="en-US" dirty="0" smtClean="0">
                <a:solidFill>
                  <a:schemeClr val="bg1"/>
                </a:solidFill>
              </a:rPr>
              <a:t>: regions with similar depo-shapes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3810000"/>
            <a:ext cx="4183902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Depo-shapes</a:t>
            </a:r>
            <a:r>
              <a:rPr lang="en-US" dirty="0" smtClean="0">
                <a:solidFill>
                  <a:schemeClr val="bg1"/>
                </a:solidFill>
              </a:rPr>
              <a:t>: basic geometries, geobodies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4200" y="4876800"/>
            <a:ext cx="3804631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Depo-elements</a:t>
            </a:r>
            <a:r>
              <a:rPr lang="en-US" dirty="0" smtClean="0">
                <a:solidFill>
                  <a:schemeClr val="bg1"/>
                </a:solidFill>
              </a:rPr>
              <a:t>: internal architectures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5867400"/>
            <a:ext cx="3618106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Depo-facies</a:t>
            </a:r>
            <a:r>
              <a:rPr lang="en-US" dirty="0" smtClean="0">
                <a:solidFill>
                  <a:schemeClr val="bg1"/>
                </a:solidFill>
              </a:rPr>
              <a:t>: lithologies, associations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Boolean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Define a hierarchy of objects</a:t>
            </a:r>
          </a:p>
          <a:p>
            <a:endParaRPr lang="en-US" dirty="0" smtClean="0"/>
          </a:p>
          <a:p>
            <a:r>
              <a:rPr lang="en-US" dirty="0" smtClean="0"/>
              <a:t>Define object geometry</a:t>
            </a:r>
          </a:p>
          <a:p>
            <a:endParaRPr lang="en-US" dirty="0" smtClean="0"/>
          </a:p>
          <a:p>
            <a:r>
              <a:rPr lang="en-US" dirty="0" smtClean="0"/>
              <a:t>Define internal “architecture” of the object</a:t>
            </a:r>
          </a:p>
          <a:p>
            <a:endParaRPr lang="en-US" dirty="0" smtClean="0"/>
          </a:p>
          <a:p>
            <a:r>
              <a:rPr lang="en-US" dirty="0" smtClean="0"/>
              <a:t>Define placement of object spatially</a:t>
            </a:r>
          </a:p>
          <a:p>
            <a:endParaRPr lang="en-US" dirty="0" smtClean="0"/>
          </a:p>
          <a:p>
            <a:r>
              <a:rPr lang="en-US" dirty="0" smtClean="0"/>
              <a:t>Define interaction between objects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Geometries/dimensions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1250" t="17680" r="6250" b="16296"/>
          <a:stretch>
            <a:fillRect/>
          </a:stretch>
        </p:blipFill>
        <p:spPr bwMode="auto">
          <a:xfrm>
            <a:off x="2133600" y="1524000"/>
            <a:ext cx="5791200" cy="344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1000" y="5257800"/>
            <a:ext cx="7681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Internal parameters of the object</a:t>
            </a:r>
          </a:p>
          <a:p>
            <a:r>
              <a:rPr lang="en-US" b="1" dirty="0" smtClean="0"/>
              <a:t>	</a:t>
            </a:r>
            <a:r>
              <a:rPr lang="en-US" dirty="0" smtClean="0"/>
              <a:t> those parameters defining geometries (e.g. width, length, orientation)</a:t>
            </a:r>
          </a:p>
          <a:p>
            <a:r>
              <a:rPr lang="en-US" b="1" dirty="0" smtClean="0"/>
              <a:t>External variables controlling the shape</a:t>
            </a:r>
          </a:p>
          <a:p>
            <a:r>
              <a:rPr lang="en-US" b="1" dirty="0" smtClean="0"/>
              <a:t>	</a:t>
            </a:r>
            <a:r>
              <a:rPr lang="en-US" dirty="0" smtClean="0"/>
              <a:t> spatial properties such as topography, water depth that control shape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35668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</a:t>
            </a:r>
            <a:endParaRPr lang="en-US" u="sng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elements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0833" t="18658" r="5833" b="9630"/>
          <a:stretch>
            <a:fillRect/>
          </a:stretch>
        </p:blipFill>
        <p:spPr bwMode="auto">
          <a:xfrm>
            <a:off x="1676400" y="1905000"/>
            <a:ext cx="6858000" cy="436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09600" y="1600200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</a:t>
            </a:r>
            <a:endParaRPr lang="en-US" u="sn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371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basic statistical process </a:t>
            </a:r>
          </a:p>
          <a:p>
            <a:pPr algn="ctr"/>
            <a:r>
              <a:rPr lang="en-US" dirty="0" smtClean="0"/>
              <a:t>= Poisson Process</a:t>
            </a:r>
            <a:endParaRPr lang="en-US" dirty="0"/>
          </a:p>
        </p:txBody>
      </p:sp>
      <p:pic>
        <p:nvPicPr>
          <p:cNvPr id="4" name="Picture 3" descr="poisson.gif"/>
          <p:cNvPicPr>
            <a:picLocks noChangeAspect="1"/>
          </p:cNvPicPr>
          <p:nvPr/>
        </p:nvPicPr>
        <p:blipFill>
          <a:blip r:embed="rId2" cstate="print"/>
          <a:srcRect r="52607" b="17419"/>
          <a:stretch>
            <a:fillRect/>
          </a:stretch>
        </p:blipFill>
        <p:spPr>
          <a:xfrm>
            <a:off x="2438400" y="2286000"/>
            <a:ext cx="3810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of Poisson</a:t>
            </a:r>
            <a:endParaRPr lang="en-US" dirty="0"/>
          </a:p>
        </p:txBody>
      </p:sp>
      <p:pic>
        <p:nvPicPr>
          <p:cNvPr id="3" name="Picture 2" descr="poisson.gif"/>
          <p:cNvPicPr>
            <a:picLocks noChangeAspect="1"/>
          </p:cNvPicPr>
          <p:nvPr/>
        </p:nvPicPr>
        <p:blipFill>
          <a:blip r:embed="rId2" cstate="print"/>
          <a:srcRect l="53080" r="1022" b="18098"/>
          <a:stretch>
            <a:fillRect/>
          </a:stretch>
        </p:blipFill>
        <p:spPr>
          <a:xfrm>
            <a:off x="1066800" y="2362200"/>
            <a:ext cx="3689758" cy="3627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1447800"/>
            <a:ext cx="2602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Poisson process with </a:t>
            </a:r>
          </a:p>
          <a:p>
            <a:pPr algn="ctr"/>
            <a:r>
              <a:rPr lang="en-US" dirty="0" smtClean="0"/>
              <a:t>spatially varying intensity </a:t>
            </a:r>
          </a:p>
          <a:p>
            <a:pPr algn="ctr"/>
            <a:r>
              <a:rPr lang="en-US" dirty="0" smtClean="0"/>
              <a:t>(density of points)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1688068"/>
            <a:ext cx="160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Cluster Process</a:t>
            </a:r>
            <a:endParaRPr lang="en-US" dirty="0"/>
          </a:p>
        </p:txBody>
      </p:sp>
      <p:pic>
        <p:nvPicPr>
          <p:cNvPr id="6" name="Picture 5" descr="poissonclust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362200"/>
            <a:ext cx="3657600" cy="36704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Marked Poisson process</a:t>
            </a:r>
            <a:endParaRPr lang="en-US" dirty="0"/>
          </a:p>
        </p:txBody>
      </p:sp>
      <p:pic>
        <p:nvPicPr>
          <p:cNvPr id="3" name="Picture 2" descr="galax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480060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2057400"/>
            <a:ext cx="2658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poisson</a:t>
            </a:r>
            <a:r>
              <a:rPr lang="en-US" dirty="0" smtClean="0"/>
              <a:t> point gets</a:t>
            </a:r>
          </a:p>
          <a:p>
            <a:r>
              <a:rPr lang="en-US" dirty="0" smtClean="0"/>
              <a:t>a “mark” which could be </a:t>
            </a:r>
          </a:p>
          <a:p>
            <a:r>
              <a:rPr lang="en-US" dirty="0" smtClean="0"/>
              <a:t>an object with varying size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572000"/>
          </a:xfrm>
        </p:spPr>
        <p:txBody>
          <a:bodyPr/>
          <a:lstStyle/>
          <a:p>
            <a:r>
              <a:rPr lang="en-US" dirty="0" smtClean="0"/>
              <a:t>Spatial distribution of depo-shapes: default = Poisson process</a:t>
            </a:r>
          </a:p>
          <a:p>
            <a:pPr>
              <a:lnSpc>
                <a:spcPts val="1500"/>
              </a:lnSpc>
            </a:pPr>
            <a:endParaRPr lang="en-US" dirty="0" smtClean="0"/>
          </a:p>
          <a:p>
            <a:r>
              <a:rPr lang="en-US" dirty="0" smtClean="0"/>
              <a:t>Interaction between depo-shapes (overlap and erosion)</a:t>
            </a:r>
          </a:p>
          <a:p>
            <a:endParaRPr lang="en-US" dirty="0" smtClean="0"/>
          </a:p>
          <a:p>
            <a:r>
              <a:rPr lang="en-US" dirty="0" smtClean="0"/>
              <a:t>Rules are parameterized with internal parameters(e.g. Poisson intensity) that may be controlled by external variables (e.g. topography)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>
          <a:xfrm>
            <a:off x="277813" y="20638"/>
            <a:ext cx="8229600" cy="1144587"/>
          </a:xfrm>
        </p:spPr>
        <p:txBody>
          <a:bodyPr tIns="7056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Parameterization of the object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6588" y="1600200"/>
            <a:ext cx="7629525" cy="4694238"/>
          </a:xfrm>
        </p:spPr>
        <p:txBody>
          <a:bodyPr tIns="17640"/>
          <a:lstStyle/>
          <a:p>
            <a:pPr marL="863600" indent="-646113" eaLnBrk="1">
              <a:buClr>
                <a:srgbClr val="F579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200" dirty="0" smtClean="0"/>
              <a:t>Every parameter can be defined as constant or a distribution</a:t>
            </a:r>
          </a:p>
          <a:p>
            <a:pPr marL="863600" indent="-646113" eaLnBrk="1">
              <a:buClr>
                <a:srgbClr val="F579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US" sz="2200" dirty="0" smtClean="0"/>
          </a:p>
          <a:p>
            <a:pPr marL="863600" indent="-646113" eaLnBrk="1">
              <a:buClr>
                <a:srgbClr val="F579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200" dirty="0" smtClean="0"/>
              <a:t>Parameter values can be either constant or following an intensity function (locally varying property)</a:t>
            </a:r>
          </a:p>
          <a:p>
            <a:pPr marL="863600" indent="-646113" eaLnBrk="1">
              <a:buClr>
                <a:srgbClr val="F579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US" sz="22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5840"/>
          <a:stretch>
            <a:fillRect/>
          </a:stretch>
        </p:blipFill>
        <p:spPr bwMode="auto">
          <a:xfrm>
            <a:off x="2141538" y="3886200"/>
            <a:ext cx="1828800" cy="184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51038" y="5716588"/>
            <a:ext cx="438150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-45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924175" y="5716588"/>
            <a:ext cx="279400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0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16338" y="5716588"/>
            <a:ext cx="379412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45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603500" y="3448050"/>
            <a:ext cx="877888" cy="369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cs typeface="DejaVu Sans" charset="0"/>
              </a:rPr>
              <a:t>Angles</a:t>
            </a:r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 t="5840"/>
          <a:stretch>
            <a:fillRect/>
          </a:stretch>
        </p:blipFill>
        <p:spPr bwMode="auto">
          <a:xfrm>
            <a:off x="4648200" y="3886200"/>
            <a:ext cx="1828800" cy="184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26175" y="5707063"/>
            <a:ext cx="428625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0.6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435475" y="5716588"/>
            <a:ext cx="488950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-0.6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443538" y="5716588"/>
            <a:ext cx="279400" cy="303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0000"/>
                </a:solidFill>
                <a:cs typeface="DejaVu Sans" charset="0"/>
              </a:rPr>
              <a:t>0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5046663" y="3444875"/>
            <a:ext cx="788987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  <a:cs typeface="DejaVu Sans" charset="0"/>
              </a:rPr>
              <a:t>Shear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 l="19945" t="81474" r="19945" b="9399"/>
          <a:stretch>
            <a:fillRect/>
          </a:stretch>
        </p:blipFill>
        <p:spPr bwMode="auto">
          <a:xfrm>
            <a:off x="4621213" y="5583238"/>
            <a:ext cx="1828800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 l="19945" t="81474" r="19945" b="9399"/>
          <a:stretch>
            <a:fillRect/>
          </a:stretch>
        </p:blipFill>
        <p:spPr bwMode="auto">
          <a:xfrm>
            <a:off x="2106613" y="5583238"/>
            <a:ext cx="1828800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"/>
          <p:cNvSpPr>
            <a:spLocks noGrp="1" noChangeArrowheads="1"/>
          </p:cNvSpPr>
          <p:nvPr>
            <p:ph type="title"/>
          </p:nvPr>
        </p:nvSpPr>
        <p:spPr>
          <a:xfrm>
            <a:off x="277813" y="20638"/>
            <a:ext cx="8229600" cy="1144587"/>
          </a:xfrm>
        </p:spPr>
        <p:txBody>
          <a:bodyPr tIns="7056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mtClean="0"/>
              <a:t>Carbonate mounds on a anticline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 t="19945" b="9972"/>
          <a:stretch>
            <a:fillRect/>
          </a:stretch>
        </p:blipFill>
        <p:spPr bwMode="auto">
          <a:xfrm>
            <a:off x="161636" y="3048000"/>
            <a:ext cx="4410364" cy="2425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 t="19945" b="9972"/>
          <a:stretch>
            <a:fillRect/>
          </a:stretch>
        </p:blipFill>
        <p:spPr bwMode="auto">
          <a:xfrm>
            <a:off x="4525963" y="3200400"/>
            <a:ext cx="4294909" cy="2362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8438" name="Text Box 4"/>
          <p:cNvSpPr txBox="1">
            <a:spLocks noChangeArrowheads="1"/>
          </p:cNvSpPr>
          <p:nvPr/>
        </p:nvSpPr>
        <p:spPr bwMode="auto">
          <a:xfrm>
            <a:off x="1724025" y="2665413"/>
            <a:ext cx="874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  <a:cs typeface="DejaVu Sans" charset="0"/>
              </a:rPr>
              <a:t>Mound</a:t>
            </a:r>
          </a:p>
        </p:txBody>
      </p:sp>
      <p:sp>
        <p:nvSpPr>
          <p:cNvPr id="18439" name="Text Box 5"/>
          <p:cNvSpPr txBox="1">
            <a:spLocks noChangeArrowheads="1"/>
          </p:cNvSpPr>
          <p:nvPr/>
        </p:nvSpPr>
        <p:spPr bwMode="auto">
          <a:xfrm>
            <a:off x="5400675" y="2665413"/>
            <a:ext cx="32639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  <a:cs typeface="DejaVu Sans" charset="0"/>
              </a:rPr>
              <a:t>Inner part function of the slope</a:t>
            </a:r>
          </a:p>
        </p:txBody>
      </p:sp>
      <p:sp>
        <p:nvSpPr>
          <p:cNvPr id="18441" name="Text Box 34"/>
          <p:cNvSpPr txBox="1">
            <a:spLocks noChangeArrowheads="1"/>
          </p:cNvSpPr>
          <p:nvPr/>
        </p:nvSpPr>
        <p:spPr bwMode="auto">
          <a:xfrm>
            <a:off x="3048000" y="1295400"/>
            <a:ext cx="3886200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i="1" dirty="0" smtClean="0">
                <a:solidFill>
                  <a:srgbClr val="000000"/>
                </a:solidFill>
                <a:cs typeface="DejaVu Sans" charset="0"/>
              </a:rPr>
              <a:t>Increased </a:t>
            </a:r>
            <a:r>
              <a:rPr lang="en-US" sz="2000" i="1" dirty="0">
                <a:solidFill>
                  <a:srgbClr val="000000"/>
                </a:solidFill>
                <a:cs typeface="DejaVu Sans" charset="0"/>
              </a:rPr>
              <a:t>shearing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i="1" dirty="0" smtClean="0">
                <a:solidFill>
                  <a:srgbClr val="000000"/>
                </a:solidFill>
                <a:cs typeface="DejaVu Sans" charset="0"/>
              </a:rPr>
              <a:t>Decreasing </a:t>
            </a:r>
            <a:r>
              <a:rPr lang="en-US" sz="2000" i="1" dirty="0">
                <a:solidFill>
                  <a:srgbClr val="000000"/>
                </a:solidFill>
                <a:cs typeface="DejaVu Sans" charset="0"/>
              </a:rPr>
              <a:t>outer envelope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i="1" dirty="0" smtClean="0">
                <a:solidFill>
                  <a:srgbClr val="000000"/>
                </a:solidFill>
                <a:cs typeface="DejaVu Sans" charset="0"/>
              </a:rPr>
              <a:t>Rapidly </a:t>
            </a:r>
            <a:r>
              <a:rPr lang="en-US" sz="2000" i="1" dirty="0">
                <a:solidFill>
                  <a:srgbClr val="000000"/>
                </a:solidFill>
                <a:cs typeface="DejaVu Sans" charset="0"/>
              </a:rPr>
              <a:t>decreasing core size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modeling spatial continuity?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35063"/>
            <a:ext cx="3078162" cy="162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locmap_datavar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219200"/>
            <a:ext cx="2741613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06520" y="5334000"/>
            <a:ext cx="8525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What are mathematical or computer-based models that describe </a:t>
            </a:r>
          </a:p>
          <a:p>
            <a:pPr algn="ctr"/>
            <a:r>
              <a:rPr lang="en-US" sz="2400" b="1" dirty="0" smtClean="0"/>
              <a:t>the spatial distribution of properties observed in these </a:t>
            </a:r>
          </a:p>
          <a:p>
            <a:pPr algn="ctr"/>
            <a:r>
              <a:rPr lang="en-US" sz="2400" b="1" dirty="0" smtClean="0"/>
              <a:t>(complete or incomplete) datasets</a:t>
            </a:r>
            <a:endParaRPr lang="en-US" sz="2400" b="1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394364"/>
            <a:ext cx="233149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7" y="1295400"/>
            <a:ext cx="4051300" cy="3654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152400"/>
            <a:ext cx="8229600" cy="784225"/>
          </a:xfrm>
        </p:spPr>
        <p:txBody>
          <a:bodyPr tIns="7056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Positioning</a:t>
            </a:r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95400"/>
            <a:ext cx="4122737" cy="37190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7" name="Text Box 5"/>
          <p:cNvSpPr txBox="1">
            <a:spLocks noChangeArrowheads="1"/>
          </p:cNvSpPr>
          <p:nvPr/>
        </p:nvSpPr>
        <p:spPr bwMode="auto">
          <a:xfrm>
            <a:off x="1303337" y="4876799"/>
            <a:ext cx="14954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00"/>
                </a:solidFill>
                <a:cs typeface="DejaVu Sans" charset="0"/>
              </a:rPr>
              <a:t>Intensity Field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7056">
            <a:normAutofit/>
          </a:bodyPr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Stacking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 l="17083" t="16642" r="17500" b="8148"/>
          <a:stretch>
            <a:fillRect/>
          </a:stretch>
        </p:blipFill>
        <p:spPr bwMode="auto">
          <a:xfrm>
            <a:off x="685800" y="1143000"/>
            <a:ext cx="7918446" cy="512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86000" y="274320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62400" y="403860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5257800"/>
            <a:ext cx="6019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6200" y="548640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plane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480060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562600" y="304800"/>
            <a:ext cx="2590800" cy="2819400"/>
            <a:chOff x="5562600" y="304800"/>
            <a:chExt cx="2590800" cy="2819400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105400" y="1066800"/>
              <a:ext cx="1219200" cy="0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562600" y="1600200"/>
              <a:ext cx="2590800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5715000" y="666750"/>
              <a:ext cx="1852613" cy="923925"/>
            </a:xfrm>
            <a:custGeom>
              <a:avLst/>
              <a:gdLst>
                <a:gd name="connsiteX0" fmla="*/ 0 w 1852613"/>
                <a:gd name="connsiteY0" fmla="*/ 923925 h 923925"/>
                <a:gd name="connsiteX1" fmla="*/ 681038 w 1852613"/>
                <a:gd name="connsiteY1" fmla="*/ 747713 h 923925"/>
                <a:gd name="connsiteX2" fmla="*/ 1042988 w 1852613"/>
                <a:gd name="connsiteY2" fmla="*/ 204788 h 923925"/>
                <a:gd name="connsiteX3" fmla="*/ 1852613 w 1852613"/>
                <a:gd name="connsiteY3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2613" h="923925">
                  <a:moveTo>
                    <a:pt x="0" y="923925"/>
                  </a:moveTo>
                  <a:cubicBezTo>
                    <a:pt x="253603" y="895747"/>
                    <a:pt x="507207" y="867569"/>
                    <a:pt x="681038" y="747713"/>
                  </a:cubicBezTo>
                  <a:cubicBezTo>
                    <a:pt x="854869" y="627857"/>
                    <a:pt x="847726" y="329407"/>
                    <a:pt x="1042988" y="204788"/>
                  </a:cubicBezTo>
                  <a:cubicBezTo>
                    <a:pt x="1238250" y="80169"/>
                    <a:pt x="1545431" y="40084"/>
                    <a:pt x="1852613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96200" y="121920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Symbol" pitchFamily="18" charset="2"/>
                </a:rPr>
                <a:t>D</a:t>
              </a:r>
              <a:r>
                <a:rPr lang="en-US" dirty="0" err="1" smtClean="0"/>
                <a:t>x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5000" y="304800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cdf</a:t>
              </a: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5105400" y="2514600"/>
              <a:ext cx="1219200" cy="0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62600" y="3048000"/>
              <a:ext cx="2590800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715000" y="2114550"/>
              <a:ext cx="1852613" cy="923925"/>
            </a:xfrm>
            <a:custGeom>
              <a:avLst/>
              <a:gdLst>
                <a:gd name="connsiteX0" fmla="*/ 0 w 1852613"/>
                <a:gd name="connsiteY0" fmla="*/ 923925 h 923925"/>
                <a:gd name="connsiteX1" fmla="*/ 681038 w 1852613"/>
                <a:gd name="connsiteY1" fmla="*/ 747713 h 923925"/>
                <a:gd name="connsiteX2" fmla="*/ 1042988 w 1852613"/>
                <a:gd name="connsiteY2" fmla="*/ 204788 h 923925"/>
                <a:gd name="connsiteX3" fmla="*/ 1852613 w 1852613"/>
                <a:gd name="connsiteY3" fmla="*/ 0 h 923925"/>
                <a:gd name="connsiteX0" fmla="*/ 0 w 1852613"/>
                <a:gd name="connsiteY0" fmla="*/ 923925 h 923925"/>
                <a:gd name="connsiteX1" fmla="*/ 533400 w 1852613"/>
                <a:gd name="connsiteY1" fmla="*/ 552450 h 923925"/>
                <a:gd name="connsiteX2" fmla="*/ 1042988 w 1852613"/>
                <a:gd name="connsiteY2" fmla="*/ 204788 h 923925"/>
                <a:gd name="connsiteX3" fmla="*/ 1852613 w 1852613"/>
                <a:gd name="connsiteY3" fmla="*/ 0 h 923925"/>
                <a:gd name="connsiteX0" fmla="*/ 0 w 1852613"/>
                <a:gd name="connsiteY0" fmla="*/ 923925 h 923925"/>
                <a:gd name="connsiteX1" fmla="*/ 533400 w 1852613"/>
                <a:gd name="connsiteY1" fmla="*/ 552450 h 923925"/>
                <a:gd name="connsiteX2" fmla="*/ 1143000 w 1852613"/>
                <a:gd name="connsiteY2" fmla="*/ 323850 h 923925"/>
                <a:gd name="connsiteX3" fmla="*/ 1852613 w 1852613"/>
                <a:gd name="connsiteY3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2613" h="923925">
                  <a:moveTo>
                    <a:pt x="0" y="923925"/>
                  </a:moveTo>
                  <a:cubicBezTo>
                    <a:pt x="253603" y="895747"/>
                    <a:pt x="342900" y="652463"/>
                    <a:pt x="533400" y="552450"/>
                  </a:cubicBezTo>
                  <a:cubicBezTo>
                    <a:pt x="723900" y="452437"/>
                    <a:pt x="923131" y="415925"/>
                    <a:pt x="1143000" y="323850"/>
                  </a:cubicBezTo>
                  <a:cubicBezTo>
                    <a:pt x="1362869" y="231775"/>
                    <a:pt x="1545431" y="40084"/>
                    <a:pt x="1852613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96200" y="2667000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Symbol" pitchFamily="18" charset="2"/>
                </a:rPr>
                <a:t>D</a:t>
              </a:r>
              <a:r>
                <a:rPr lang="en-US" dirty="0" err="1" smtClean="0"/>
                <a:t>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15000" y="1752600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cdf</a:t>
              </a:r>
              <a:endParaRPr lang="en-US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971800" y="5029200"/>
            <a:ext cx="13716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 flipH="1" flipV="1">
            <a:off x="3962400" y="4648200"/>
            <a:ext cx="76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2743200" y="4267200"/>
            <a:ext cx="1600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2056606" y="3581400"/>
            <a:ext cx="1372394" cy="7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28800" y="2438400"/>
            <a:ext cx="9144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286000" y="2895600"/>
            <a:ext cx="457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 flipH="1" flipV="1">
            <a:off x="2172494" y="2780506"/>
            <a:ext cx="2286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Hierarchy by the order of definition</a:t>
            </a:r>
          </a:p>
          <a:p>
            <a:pPr lvl="1"/>
            <a:r>
              <a:rPr lang="en-US" dirty="0" smtClean="0"/>
              <a:t>First defined object erodes the second one etc…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Overlap rules</a:t>
            </a:r>
          </a:p>
          <a:p>
            <a:pPr lvl="1"/>
            <a:r>
              <a:rPr lang="en-US" dirty="0" smtClean="0"/>
              <a:t>No overlap</a:t>
            </a:r>
          </a:p>
          <a:p>
            <a:pPr lvl="1"/>
            <a:r>
              <a:rPr lang="en-US" dirty="0" smtClean="0"/>
              <a:t>Full overlap</a:t>
            </a:r>
          </a:p>
          <a:p>
            <a:pPr lvl="1"/>
            <a:r>
              <a:rPr lang="en-US" dirty="0" smtClean="0"/>
              <a:t>Attach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modeling spatial continuity?</a:t>
            </a:r>
            <a:endParaRPr lang="en-US" dirty="0"/>
          </a:p>
        </p:txBody>
      </p:sp>
      <p:pic>
        <p:nvPicPr>
          <p:cNvPr id="3" name="Picture 7" descr="locmap_datavarth"/>
          <p:cNvPicPr>
            <a:picLocks noChangeAspect="1" noChangeArrowheads="1"/>
          </p:cNvPicPr>
          <p:nvPr/>
        </p:nvPicPr>
        <p:blipFill>
          <a:blip r:embed="rId2" cstate="print"/>
          <a:srcRect r="27736"/>
          <a:stretch>
            <a:fillRect/>
          </a:stretch>
        </p:blipFill>
        <p:spPr bwMode="auto">
          <a:xfrm>
            <a:off x="304800" y="28956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 descr="pix_true2facth"/>
          <p:cNvPicPr>
            <a:picLocks noChangeAspect="1" noChangeArrowheads="1"/>
          </p:cNvPicPr>
          <p:nvPr/>
        </p:nvPicPr>
        <p:blipFill>
          <a:blip r:embed="rId3" cstate="print"/>
          <a:srcRect r="27736"/>
          <a:stretch>
            <a:fillRect/>
          </a:stretch>
        </p:blipFill>
        <p:spPr bwMode="auto">
          <a:xfrm>
            <a:off x="5638800" y="1219200"/>
            <a:ext cx="1687462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200400"/>
            <a:ext cx="1795882" cy="18333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76600" y="22860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19600" y="2209800"/>
            <a:ext cx="914400" cy="762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48200" y="4114800"/>
            <a:ext cx="10668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5800" y="16764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76800" y="3124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43400" y="5486400"/>
            <a:ext cx="1143000" cy="609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0600" y="46482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pic>
        <p:nvPicPr>
          <p:cNvPr id="18" name="Picture 6" descr="pix_ellipsimvarth"/>
          <p:cNvPicPr>
            <a:picLocks noChangeAspect="1" noChangeArrowheads="1"/>
          </p:cNvPicPr>
          <p:nvPr/>
        </p:nvPicPr>
        <p:blipFill>
          <a:blip r:embed="rId5" cstate="print"/>
          <a:srcRect r="24957"/>
          <a:stretch>
            <a:fillRect/>
          </a:stretch>
        </p:blipFill>
        <p:spPr bwMode="auto">
          <a:xfrm>
            <a:off x="5943600" y="4954588"/>
            <a:ext cx="1752364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 cstate="print"/>
          <a:srcRect l="57083" t="17778" r="8750" b="20741"/>
          <a:stretch>
            <a:fillRect/>
          </a:stretch>
        </p:blipFill>
        <p:spPr bwMode="auto">
          <a:xfrm>
            <a:off x="6019800" y="3200400"/>
            <a:ext cx="1622560" cy="164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990600" y="259080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5625" y="5410200"/>
            <a:ext cx="3540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How does one build a model </a:t>
            </a:r>
          </a:p>
          <a:p>
            <a:pPr algn="ctr"/>
            <a:r>
              <a:rPr lang="en-US" b="1" dirty="0" smtClean="0"/>
              <a:t>that looks like what I think is there </a:t>
            </a:r>
          </a:p>
          <a:p>
            <a:pPr algn="ctr"/>
            <a:r>
              <a:rPr lang="en-US" b="1" dirty="0" smtClean="0"/>
              <a:t>and constrained to data?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94569" y="1752600"/>
            <a:ext cx="2267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What is the </a:t>
            </a:r>
          </a:p>
          <a:p>
            <a:pPr algn="ctr"/>
            <a:r>
              <a:rPr lang="en-US" b="1" dirty="0" smtClean="0"/>
              <a:t>spatial variation like 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modeling spatial continuity?</a:t>
            </a:r>
            <a:endParaRPr lang="en-US" dirty="0"/>
          </a:p>
        </p:txBody>
      </p:sp>
      <p:pic>
        <p:nvPicPr>
          <p:cNvPr id="4" name="Picture 7" descr="locmap_datavarth"/>
          <p:cNvPicPr>
            <a:picLocks noChangeAspect="1" noChangeArrowheads="1"/>
          </p:cNvPicPr>
          <p:nvPr/>
        </p:nvPicPr>
        <p:blipFill>
          <a:blip r:embed="rId2" cstate="print"/>
          <a:srcRect r="24957"/>
          <a:stretch>
            <a:fillRect/>
          </a:stretch>
        </p:blipFill>
        <p:spPr bwMode="auto">
          <a:xfrm>
            <a:off x="228600" y="2971800"/>
            <a:ext cx="20574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29197" y="1828800"/>
            <a:ext cx="199682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Geologist 1</a:t>
            </a:r>
          </a:p>
          <a:p>
            <a:pPr algn="ctr"/>
            <a:r>
              <a:rPr lang="en-US" dirty="0" smtClean="0"/>
              <a:t>interprets channels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2819400"/>
            <a:ext cx="2616422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“Boolean Channel model”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3581400"/>
            <a:ext cx="2096536" cy="36933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“Boolean simulator”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6867" y="5257800"/>
            <a:ext cx="192148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Geologist 2</a:t>
            </a:r>
          </a:p>
          <a:p>
            <a:pPr algn="ctr"/>
            <a:r>
              <a:rPr lang="en-US" dirty="0" smtClean="0"/>
              <a:t>interprets mounds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67490" y="4431268"/>
            <a:ext cx="2520242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“Boolean Mound model”</a:t>
            </a:r>
            <a:endParaRPr lang="en-US" dirty="0"/>
          </a:p>
        </p:txBody>
      </p:sp>
      <p:pic>
        <p:nvPicPr>
          <p:cNvPr id="10" name="Picture 8" descr="pix_true2facth"/>
          <p:cNvPicPr>
            <a:picLocks noChangeAspect="1" noChangeArrowheads="1"/>
          </p:cNvPicPr>
          <p:nvPr/>
        </p:nvPicPr>
        <p:blipFill>
          <a:blip r:embed="rId3" cstate="print"/>
          <a:srcRect r="27736"/>
          <a:stretch>
            <a:fillRect/>
          </a:stretch>
        </p:blipFill>
        <p:spPr bwMode="auto">
          <a:xfrm>
            <a:off x="7010400" y="11430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pix_true2facth"/>
          <p:cNvPicPr>
            <a:picLocks noChangeAspect="1" noChangeArrowheads="1"/>
          </p:cNvPicPr>
          <p:nvPr/>
        </p:nvPicPr>
        <p:blipFill>
          <a:blip r:embed="rId3" cstate="print"/>
          <a:srcRect r="27736"/>
          <a:stretch>
            <a:fillRect/>
          </a:stretch>
        </p:blipFill>
        <p:spPr bwMode="auto">
          <a:xfrm>
            <a:off x="6629400" y="14478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pix_true2facth"/>
          <p:cNvPicPr>
            <a:picLocks noChangeAspect="1" noChangeArrowheads="1"/>
          </p:cNvPicPr>
          <p:nvPr/>
        </p:nvPicPr>
        <p:blipFill>
          <a:blip r:embed="rId3" cstate="print"/>
          <a:srcRect r="27736"/>
          <a:stretch>
            <a:fillRect/>
          </a:stretch>
        </p:blipFill>
        <p:spPr bwMode="auto">
          <a:xfrm>
            <a:off x="6324600" y="1676400"/>
            <a:ext cx="1981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Elbow Connector 13"/>
          <p:cNvCxnSpPr>
            <a:stCxn id="4" idx="0"/>
            <a:endCxn id="5" idx="1"/>
          </p:cNvCxnSpPr>
          <p:nvPr/>
        </p:nvCxnSpPr>
        <p:spPr>
          <a:xfrm rot="5400000" flipH="1" flipV="1">
            <a:off x="1783331" y="1625935"/>
            <a:ext cx="819834" cy="187189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6" idx="0"/>
          </p:cNvCxnSpPr>
          <p:nvPr/>
        </p:nvCxnSpPr>
        <p:spPr>
          <a:xfrm rot="5400000">
            <a:off x="3955478" y="2647265"/>
            <a:ext cx="344269" cy="1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0"/>
            <a:endCxn id="7" idx="2"/>
          </p:cNvCxnSpPr>
          <p:nvPr/>
        </p:nvCxnSpPr>
        <p:spPr>
          <a:xfrm rot="5400000" flipH="1" flipV="1">
            <a:off x="4328871" y="3749472"/>
            <a:ext cx="480536" cy="88305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>
          <a:xfrm rot="16200000" flipH="1">
            <a:off x="4372805" y="2943537"/>
            <a:ext cx="392668" cy="88305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4" idx="2"/>
            <a:endCxn id="8" idx="1"/>
          </p:cNvCxnSpPr>
          <p:nvPr/>
        </p:nvCxnSpPr>
        <p:spPr>
          <a:xfrm rot="16200000" flipH="1">
            <a:off x="1935407" y="4349505"/>
            <a:ext cx="553353" cy="190956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8" idx="0"/>
            <a:endCxn id="9" idx="2"/>
          </p:cNvCxnSpPr>
          <p:nvPr/>
        </p:nvCxnSpPr>
        <p:spPr>
          <a:xfrm rot="5400000" flipH="1" flipV="1">
            <a:off x="3899011" y="5029200"/>
            <a:ext cx="457200" cy="158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 descr="pix_ellipsimvarth"/>
          <p:cNvPicPr>
            <a:picLocks noChangeAspect="1" noChangeArrowheads="1"/>
          </p:cNvPicPr>
          <p:nvPr/>
        </p:nvPicPr>
        <p:blipFill>
          <a:blip r:embed="rId4" cstate="print"/>
          <a:srcRect r="24957"/>
          <a:stretch>
            <a:fillRect/>
          </a:stretch>
        </p:blipFill>
        <p:spPr bwMode="auto">
          <a:xfrm>
            <a:off x="6324600" y="3962400"/>
            <a:ext cx="20574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 descr="pix_ellipsimvarth"/>
          <p:cNvPicPr>
            <a:picLocks noChangeAspect="1" noChangeArrowheads="1"/>
          </p:cNvPicPr>
          <p:nvPr/>
        </p:nvPicPr>
        <p:blipFill>
          <a:blip r:embed="rId4" cstate="print"/>
          <a:srcRect r="24957"/>
          <a:stretch>
            <a:fillRect/>
          </a:stretch>
        </p:blipFill>
        <p:spPr bwMode="auto">
          <a:xfrm>
            <a:off x="6705600" y="4191000"/>
            <a:ext cx="20574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" descr="pix_ellipsimvarth"/>
          <p:cNvPicPr>
            <a:picLocks noChangeAspect="1" noChangeArrowheads="1"/>
          </p:cNvPicPr>
          <p:nvPr/>
        </p:nvPicPr>
        <p:blipFill>
          <a:blip r:embed="rId4" cstate="print"/>
          <a:srcRect r="24957"/>
          <a:stretch>
            <a:fillRect/>
          </a:stretch>
        </p:blipFill>
        <p:spPr bwMode="auto">
          <a:xfrm>
            <a:off x="7086600" y="4495800"/>
            <a:ext cx="20574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endCxn id="12" idx="1"/>
          </p:cNvCxnSpPr>
          <p:nvPr/>
        </p:nvCxnSpPr>
        <p:spPr>
          <a:xfrm rot="5400000" flipH="1" flipV="1">
            <a:off x="5695554" y="2723754"/>
            <a:ext cx="648493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1"/>
          </p:cNvCxnSpPr>
          <p:nvPr/>
        </p:nvCxnSpPr>
        <p:spPr>
          <a:xfrm rot="16200000" flipH="1">
            <a:off x="5620147" y="4285853"/>
            <a:ext cx="799307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4800" y="274320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543800" y="3733800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 models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modeling spatial continuity?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model allows “filtering” and “exporting” the spatial variation seen in the dataset</a:t>
            </a:r>
          </a:p>
          <a:p>
            <a:endParaRPr lang="en-US" dirty="0" smtClean="0"/>
          </a:p>
          <a:p>
            <a:r>
              <a:rPr lang="en-US" dirty="0" smtClean="0"/>
              <a:t>Allows building “Earth models” with similar spatial variation, but possibly constrained to data</a:t>
            </a:r>
          </a:p>
          <a:p>
            <a:endParaRPr lang="en-US" dirty="0" smtClean="0"/>
          </a:p>
          <a:p>
            <a:r>
              <a:rPr lang="en-US" dirty="0" smtClean="0"/>
              <a:t>Allows randomizing the spatial variation and represent “spatial uncertainty”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 type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Variogram-based models</a:t>
            </a:r>
          </a:p>
          <a:p>
            <a:pPr lvl="1"/>
            <a:r>
              <a:rPr lang="en-US" dirty="0" smtClean="0"/>
              <a:t>Simple, few parameters</a:t>
            </a:r>
          </a:p>
          <a:p>
            <a:pPr lvl="1"/>
            <a:r>
              <a:rPr lang="en-US" dirty="0" smtClean="0"/>
              <a:t>Limited modeling capabilities</a:t>
            </a:r>
          </a:p>
          <a:p>
            <a:endParaRPr lang="en-US" dirty="0" smtClean="0"/>
          </a:p>
          <a:p>
            <a:r>
              <a:rPr lang="en-US" dirty="0" smtClean="0"/>
              <a:t>Boolean (or object-based) models</a:t>
            </a:r>
          </a:p>
          <a:p>
            <a:pPr lvl="1"/>
            <a:r>
              <a:rPr lang="en-US" dirty="0" smtClean="0"/>
              <a:t>More realistic</a:t>
            </a:r>
          </a:p>
          <a:p>
            <a:pPr lvl="1"/>
            <a:r>
              <a:rPr lang="en-US" dirty="0" smtClean="0"/>
              <a:t>Difficult to constrain</a:t>
            </a:r>
          </a:p>
          <a:p>
            <a:endParaRPr lang="en-US" dirty="0" smtClean="0"/>
          </a:p>
          <a:p>
            <a:r>
              <a:rPr lang="en-US" dirty="0" smtClean="0"/>
              <a:t>Training image-based models</a:t>
            </a:r>
          </a:p>
          <a:p>
            <a:pPr lvl="1"/>
            <a:r>
              <a:rPr lang="en-US" dirty="0" smtClean="0"/>
              <a:t>Realistic</a:t>
            </a:r>
          </a:p>
          <a:p>
            <a:pPr lvl="1"/>
            <a:r>
              <a:rPr lang="en-US" dirty="0" smtClean="0"/>
              <a:t>Easy to constrain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9112</TotalTime>
  <Words>958</Words>
  <Application>Microsoft Office PowerPoint</Application>
  <PresentationFormat>On-screen Show (4:3)</PresentationFormat>
  <Paragraphs>283</Paragraphs>
  <Slides>53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Equity</vt:lpstr>
      <vt:lpstr>Equation</vt:lpstr>
      <vt:lpstr>Modeling spatial continuity</vt:lpstr>
      <vt:lpstr>Motivation</vt:lpstr>
      <vt:lpstr>Motivation</vt:lpstr>
      <vt:lpstr>Motivation</vt:lpstr>
      <vt:lpstr>Why modeling spatial continuity?</vt:lpstr>
      <vt:lpstr>Why modeling spatial continuity?</vt:lpstr>
      <vt:lpstr>Why modeling spatial continuity?</vt:lpstr>
      <vt:lpstr>Why modeling spatial continuity?</vt:lpstr>
      <vt:lpstr>Most common type models</vt:lpstr>
      <vt:lpstr>Limitations of these methods</vt:lpstr>
      <vt:lpstr>The variogram</vt:lpstr>
      <vt:lpstr>Autocorrelation</vt:lpstr>
      <vt:lpstr>Autocorrelation</vt:lpstr>
      <vt:lpstr>PowerPoint Presentation</vt:lpstr>
      <vt:lpstr>PowerPoint Presentation</vt:lpstr>
      <vt:lpstr>Autocorrelation in 2D</vt:lpstr>
      <vt:lpstr>Properties of the correlogram</vt:lpstr>
      <vt:lpstr>Examples</vt:lpstr>
      <vt:lpstr>Examples</vt:lpstr>
      <vt:lpstr>Other representations</vt:lpstr>
      <vt:lpstr>Typical experimental (semi)-variogram</vt:lpstr>
      <vt:lpstr>Summarizing variograms</vt:lpstr>
      <vt:lpstr>Why modeling spatial continuity?</vt:lpstr>
      <vt:lpstr>Limitations of variograms</vt:lpstr>
      <vt:lpstr>Limitations of the variogram</vt:lpstr>
      <vt:lpstr>What does the Earth really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Earth models that represent this observation ?</vt:lpstr>
      <vt:lpstr>Physical-process models</vt:lpstr>
      <vt:lpstr>Physical process models</vt:lpstr>
      <vt:lpstr>Idea: mimic the physical process with a “statistical process”</vt:lpstr>
      <vt:lpstr>The object-based or Boolean model</vt:lpstr>
      <vt:lpstr> Object (Boolean) model</vt:lpstr>
      <vt:lpstr>Building a Boolean model</vt:lpstr>
      <vt:lpstr>Hierarchy</vt:lpstr>
      <vt:lpstr>Constructing a Boolean model</vt:lpstr>
      <vt:lpstr>Geometries/dimensions</vt:lpstr>
      <vt:lpstr>Architectural elements</vt:lpstr>
      <vt:lpstr>Spatial distribution</vt:lpstr>
      <vt:lpstr>Extensions of Poisson</vt:lpstr>
      <vt:lpstr>Marked Poisson process</vt:lpstr>
      <vt:lpstr>Rules</vt:lpstr>
      <vt:lpstr>Parameterization of the object</vt:lpstr>
      <vt:lpstr>Carbonate mounds on a anticline</vt:lpstr>
      <vt:lpstr>Positioning</vt:lpstr>
      <vt:lpstr>Stacking</vt:lpstr>
      <vt:lpstr>Stacking</vt:lpstr>
      <vt:lpstr>Interaction between objects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76</cp:revision>
  <dcterms:created xsi:type="dcterms:W3CDTF">2009-01-21T19:02:06Z</dcterms:created>
  <dcterms:modified xsi:type="dcterms:W3CDTF">2011-07-14T17:19:26Z</dcterms:modified>
</cp:coreProperties>
</file>